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43" r:id="rId2"/>
    <p:sldId id="675" r:id="rId3"/>
    <p:sldId id="674" r:id="rId4"/>
    <p:sldId id="645" r:id="rId5"/>
    <p:sldId id="646" r:id="rId6"/>
    <p:sldId id="671" r:id="rId7"/>
    <p:sldId id="647" r:id="rId8"/>
    <p:sldId id="657" r:id="rId9"/>
    <p:sldId id="658" r:id="rId10"/>
    <p:sldId id="673" r:id="rId11"/>
    <p:sldId id="663" r:id="rId12"/>
    <p:sldId id="669" r:id="rId13"/>
    <p:sldId id="664" r:id="rId14"/>
    <p:sldId id="665" r:id="rId15"/>
    <p:sldId id="666" r:id="rId16"/>
    <p:sldId id="667" r:id="rId17"/>
    <p:sldId id="676" r:id="rId18"/>
    <p:sldId id="678" r:id="rId19"/>
    <p:sldId id="635" r:id="rId20"/>
    <p:sldId id="682" r:id="rId21"/>
    <p:sldId id="683" r:id="rId22"/>
    <p:sldId id="684" r:id="rId23"/>
    <p:sldId id="685" r:id="rId24"/>
    <p:sldId id="686" r:id="rId25"/>
    <p:sldId id="687" r:id="rId26"/>
    <p:sldId id="688" r:id="rId27"/>
    <p:sldId id="689" r:id="rId28"/>
    <p:sldId id="690" r:id="rId29"/>
    <p:sldId id="691" r:id="rId30"/>
    <p:sldId id="692" r:id="rId31"/>
    <p:sldId id="693" r:id="rId32"/>
    <p:sldId id="694" r:id="rId3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A33"/>
    <a:srgbClr val="1E2731"/>
    <a:srgbClr val="B78B02"/>
    <a:srgbClr val="F10F21"/>
    <a:srgbClr val="DEA902"/>
    <a:srgbClr val="D09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9" autoAdjust="0"/>
    <p:restoredTop sz="94384" autoAdjust="0"/>
  </p:normalViewPr>
  <p:slideViewPr>
    <p:cSldViewPr snapToGrid="0" snapToObjects="1">
      <p:cViewPr varScale="1">
        <p:scale>
          <a:sx n="35" d="100"/>
          <a:sy n="35" d="100"/>
        </p:scale>
        <p:origin x="636" y="78"/>
      </p:cViewPr>
      <p:guideLst>
        <p:guide orient="horz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44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4000" dirty="0"/>
              <a:t>Number of followers for cluster 120</a:t>
            </a:r>
          </a:p>
          <a:p>
            <a:pPr>
              <a:defRPr/>
            </a:pPr>
            <a:r>
              <a:rPr lang="en-US" sz="4000" dirty="0"/>
              <a:t>Average: 7900</a:t>
            </a:r>
          </a:p>
        </c:rich>
      </c:tx>
      <c:layout>
        <c:manualLayout>
          <c:xMode val="edge"/>
          <c:yMode val="edge"/>
          <c:x val="0.17758639184188063"/>
          <c:y val="1.35788519656843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Number of followers for cluster 120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distribution_of_followers_clust!$B$1:$B$18</c:f>
              <c:numCache>
                <c:formatCode>General</c:formatCode>
                <c:ptCount val="18"/>
                <c:pt idx="0">
                  <c:v>171</c:v>
                </c:pt>
                <c:pt idx="1">
                  <c:v>5402</c:v>
                </c:pt>
                <c:pt idx="2">
                  <c:v>446</c:v>
                </c:pt>
                <c:pt idx="3">
                  <c:v>92999</c:v>
                </c:pt>
                <c:pt idx="4">
                  <c:v>348</c:v>
                </c:pt>
                <c:pt idx="5">
                  <c:v>516</c:v>
                </c:pt>
                <c:pt idx="6">
                  <c:v>705</c:v>
                </c:pt>
                <c:pt idx="7">
                  <c:v>894</c:v>
                </c:pt>
                <c:pt idx="8">
                  <c:v>3651</c:v>
                </c:pt>
                <c:pt idx="9">
                  <c:v>3652</c:v>
                </c:pt>
                <c:pt idx="10">
                  <c:v>2405</c:v>
                </c:pt>
                <c:pt idx="11">
                  <c:v>367</c:v>
                </c:pt>
                <c:pt idx="12">
                  <c:v>4091</c:v>
                </c:pt>
                <c:pt idx="13">
                  <c:v>134</c:v>
                </c:pt>
                <c:pt idx="14">
                  <c:v>25713</c:v>
                </c:pt>
                <c:pt idx="15">
                  <c:v>217</c:v>
                </c:pt>
                <c:pt idx="16">
                  <c:v>1138</c:v>
                </c:pt>
                <c:pt idx="17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18-4E62-94FD-44DF0DD8F3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62990632"/>
        <c:axId val="362988664"/>
      </c:barChart>
      <c:catAx>
        <c:axId val="362990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User</a:t>
                </a:r>
                <a:r>
                  <a:rPr lang="en-US" sz="2400" baseline="0" dirty="0"/>
                  <a:t> ID</a:t>
                </a:r>
                <a:endParaRPr lang="en-US" sz="2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2988664"/>
        <c:crosses val="autoZero"/>
        <c:auto val="1"/>
        <c:lblAlgn val="ctr"/>
        <c:lblOffset val="100"/>
        <c:noMultiLvlLbl val="0"/>
      </c:catAx>
      <c:valAx>
        <c:axId val="362988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Number</a:t>
                </a:r>
                <a:r>
                  <a:rPr lang="en-US" sz="2400" baseline="0" dirty="0"/>
                  <a:t> of thousands of  followers</a:t>
                </a:r>
                <a:endParaRPr lang="en-US" sz="2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2990632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aleway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aleway"/>
              </a:defRPr>
            </a:lvl1pPr>
          </a:lstStyle>
          <a:p>
            <a:fld id="{EFC10EE1-B198-C942-8235-326C972CBB30}" type="datetimeFigureOut">
              <a:rPr lang="en-US" smtClean="0"/>
              <a:pPr/>
              <a:t>7/10/2017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aleway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aleway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Raleway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Raleway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Raleway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Raleway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Raleway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77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1996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4818119"/>
            <a:ext cx="20721003" cy="182554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6648" y="7772400"/>
            <a:ext cx="17064355" cy="350520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>
                <a:solidFill>
                  <a:schemeClr val="tx2"/>
                </a:solidFill>
              </a:defRPr>
            </a:lvl1pPr>
            <a:lvl2pPr marL="1087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74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62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49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37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524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612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99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solidFill>
            <a:schemeClr val="tx2"/>
          </a:solidFill>
        </p:spPr>
        <p:txBody>
          <a:bodyPr/>
          <a:lstStyle/>
          <a:p>
            <a:fld id="{C9468CE9-3F3D-1446-A027-4B4CDD3883B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880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23051965" y="568983"/>
            <a:ext cx="923589" cy="735292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Raleway Light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23071042" y="610267"/>
            <a:ext cx="885447" cy="61555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accent2"/>
                </a:solidFill>
                <a:latin typeface="Raleway Light"/>
                <a:cs typeface="Raleway Light"/>
              </a:rPr>
              <a:pPr algn="ctr"/>
              <a:t>‹N›</a:t>
            </a:fld>
            <a:endParaRPr lang="id-ID" sz="2800" dirty="0">
              <a:solidFill>
                <a:schemeClr val="accent2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3051965" y="568983"/>
            <a:ext cx="923589" cy="735292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Raleway Ligh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3071042" y="610267"/>
            <a:ext cx="885447" cy="61555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accent2"/>
                </a:solidFill>
                <a:latin typeface="Raleway Light"/>
                <a:cs typeface="Raleway Light"/>
              </a:rPr>
              <a:pPr algn="ctr"/>
              <a:t>‹N›</a:t>
            </a:fld>
            <a:endParaRPr lang="id-ID" sz="2800" dirty="0">
              <a:solidFill>
                <a:schemeClr val="accent2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74084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1727870" y="3936082"/>
            <a:ext cx="10099005" cy="7219029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3051965" y="568983"/>
            <a:ext cx="923589" cy="735292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Raleway Ligh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3071042" y="610267"/>
            <a:ext cx="885447" cy="61555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accent2"/>
                </a:solidFill>
                <a:latin typeface="Raleway Light"/>
                <a:cs typeface="Raleway Light"/>
              </a:rPr>
              <a:pPr algn="ctr"/>
              <a:t>‹N›</a:t>
            </a:fld>
            <a:endParaRPr lang="id-ID" sz="2800" dirty="0">
              <a:solidFill>
                <a:schemeClr val="accent2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4017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half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12147379" y="-13368"/>
            <a:ext cx="12277060" cy="1375855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39036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eb Data Traff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3051965" y="568983"/>
            <a:ext cx="923589" cy="735292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Raleway Ligh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3071042" y="610267"/>
            <a:ext cx="885447" cy="61555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accent2"/>
                </a:solidFill>
                <a:latin typeface="Raleway Light"/>
                <a:cs typeface="Raleway Light"/>
              </a:rPr>
              <a:pPr algn="ctr"/>
              <a:t>‹N›</a:t>
            </a:fld>
            <a:endParaRPr lang="id-ID" sz="2800" dirty="0">
              <a:solidFill>
                <a:schemeClr val="accent2"/>
              </a:solidFill>
              <a:latin typeface="Raleway Light"/>
              <a:cs typeface="Raleway Light"/>
            </a:endParaRP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0047288" y="4925809"/>
            <a:ext cx="12590795" cy="705188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14485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23051965" y="568983"/>
            <a:ext cx="923589" cy="735292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Raleway Light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23071042" y="610267"/>
            <a:ext cx="885447" cy="61555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accent2"/>
                </a:solidFill>
                <a:latin typeface="Raleway Light"/>
                <a:cs typeface="Raleway Light"/>
              </a:rPr>
              <a:pPr algn="ctr"/>
              <a:t>‹N›</a:t>
            </a:fld>
            <a:endParaRPr lang="id-ID" sz="2800" dirty="0">
              <a:solidFill>
                <a:schemeClr val="accent2"/>
              </a:solidFill>
              <a:latin typeface="Raleway Light"/>
              <a:cs typeface="Raleway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3051965" y="568983"/>
            <a:ext cx="923589" cy="735292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Raleway Ligh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3071042" y="610267"/>
            <a:ext cx="885447" cy="615554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accent2"/>
                </a:solidFill>
                <a:latin typeface="Raleway Light"/>
                <a:cs typeface="Raleway Light"/>
              </a:rPr>
              <a:pPr algn="ctr"/>
              <a:t>‹N›</a:t>
            </a:fld>
            <a:endParaRPr lang="id-ID" sz="2800" dirty="0">
              <a:solidFill>
                <a:schemeClr val="accent2"/>
              </a:solidFill>
              <a:latin typeface="Raleway Light"/>
              <a:cs typeface="Raleway Light"/>
            </a:endParaRP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625850" y="3922713"/>
            <a:ext cx="5360988" cy="72056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371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rea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-53477" y="-80211"/>
            <a:ext cx="16919076" cy="138363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0876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0844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marL="0" indent="0" algn="l"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Raleway Regular"/>
                <a:cs typeface="Raleway Regular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marL="0" indent="0" algn="ctr"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Raleway Regular"/>
                <a:cs typeface="Raleway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marL="0" indent="0" algn="r">
              <a:buFont typeface="Arial"/>
              <a:buNone/>
              <a:defRPr sz="2400">
                <a:solidFill>
                  <a:schemeClr val="tx1">
                    <a:tint val="75000"/>
                  </a:schemeClr>
                </a:solidFill>
                <a:latin typeface="Raleway Regular"/>
                <a:cs typeface="Raleway Regular"/>
              </a:defRPr>
            </a:lvl1pPr>
          </a:lstStyle>
          <a:p>
            <a:fld id="{FCEE2C88-6C8F-484D-AF69-578F576B1F4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657" r:id="rId2"/>
    <p:sldLayoutId id="2147483748" r:id="rId3"/>
    <p:sldLayoutId id="2147483766" r:id="rId4"/>
    <p:sldLayoutId id="2147483767" r:id="rId5"/>
    <p:sldLayoutId id="2147483746" r:id="rId6"/>
    <p:sldLayoutId id="2147483765" r:id="rId7"/>
    <p:sldLayoutId id="2147483763" r:id="rId8"/>
    <p:sldLayoutId id="2147483769" r:id="rId9"/>
    <p:sldLayoutId id="2147483770" r:id="rId10"/>
  </p:sldLayoutIdLst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hf hdr="0" ftr="0" dt="0"/>
  <p:txStyles>
    <p:titleStyle>
      <a:lvl1pPr marL="0" indent="0" algn="l" defTabSz="1828434" rtl="0" eaLnBrk="1" latinLnBrk="0" hangingPunct="1">
        <a:lnSpc>
          <a:spcPct val="90000"/>
        </a:lnSpc>
        <a:spcBef>
          <a:spcPct val="0"/>
        </a:spcBef>
        <a:buFont typeface="Arial"/>
        <a:buNone/>
        <a:defRPr lang="en-US" sz="6000" kern="1200">
          <a:solidFill>
            <a:schemeClr val="tx1"/>
          </a:solidFill>
          <a:latin typeface="Raleway Regular"/>
          <a:ea typeface="+mj-ea"/>
          <a:cs typeface="Raleway Regular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Raleway Regular"/>
          <a:ea typeface="+mn-ea"/>
          <a:cs typeface="Raleway Regular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Raleway Regular"/>
          <a:ea typeface="+mn-ea"/>
          <a:cs typeface="Raleway Regular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Raleway Regular"/>
          <a:ea typeface="+mn-ea"/>
          <a:cs typeface="Raleway Regular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Raleway Regular"/>
          <a:ea typeface="+mn-ea"/>
          <a:cs typeface="Raleway Regular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Raleway Regular"/>
          <a:ea typeface="+mn-ea"/>
          <a:cs typeface="Raleway Regular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62204" y="-846161"/>
            <a:ext cx="18907044" cy="15432098"/>
            <a:chOff x="5162204" y="-846161"/>
            <a:chExt cx="18907044" cy="15432098"/>
          </a:xfrm>
          <a:solidFill>
            <a:schemeClr val="bg1">
              <a:alpha val="2000"/>
            </a:schemeClr>
          </a:solidFill>
        </p:grpSpPr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19886543" y="47238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5162204" y="1321466"/>
              <a:ext cx="2718674" cy="2215248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19099370" y="4067674"/>
              <a:ext cx="1467448" cy="1462970"/>
            </a:xfrm>
            <a:custGeom>
              <a:avLst/>
              <a:gdLst>
                <a:gd name="T0" fmla="*/ 106 w 114"/>
                <a:gd name="T1" fmla="*/ 0 h 114"/>
                <a:gd name="T2" fmla="*/ 8 w 114"/>
                <a:gd name="T3" fmla="*/ 0 h 114"/>
                <a:gd name="T4" fmla="*/ 0 w 114"/>
                <a:gd name="T5" fmla="*/ 8 h 114"/>
                <a:gd name="T6" fmla="*/ 0 w 114"/>
                <a:gd name="T7" fmla="*/ 106 h 114"/>
                <a:gd name="T8" fmla="*/ 8 w 114"/>
                <a:gd name="T9" fmla="*/ 114 h 114"/>
                <a:gd name="T10" fmla="*/ 106 w 114"/>
                <a:gd name="T11" fmla="*/ 114 h 114"/>
                <a:gd name="T12" fmla="*/ 114 w 114"/>
                <a:gd name="T13" fmla="*/ 106 h 114"/>
                <a:gd name="T14" fmla="*/ 114 w 114"/>
                <a:gd name="T15" fmla="*/ 8 h 114"/>
                <a:gd name="T16" fmla="*/ 106 w 114"/>
                <a:gd name="T17" fmla="*/ 0 h 114"/>
                <a:gd name="T18" fmla="*/ 35 w 114"/>
                <a:gd name="T19" fmla="*/ 96 h 114"/>
                <a:gd name="T20" fmla="*/ 17 w 114"/>
                <a:gd name="T21" fmla="*/ 96 h 114"/>
                <a:gd name="T22" fmla="*/ 17 w 114"/>
                <a:gd name="T23" fmla="*/ 44 h 114"/>
                <a:gd name="T24" fmla="*/ 35 w 114"/>
                <a:gd name="T25" fmla="*/ 44 h 114"/>
                <a:gd name="T26" fmla="*/ 35 w 114"/>
                <a:gd name="T27" fmla="*/ 96 h 114"/>
                <a:gd name="T28" fmla="*/ 26 w 114"/>
                <a:gd name="T29" fmla="*/ 37 h 114"/>
                <a:gd name="T30" fmla="*/ 26 w 114"/>
                <a:gd name="T31" fmla="*/ 37 h 114"/>
                <a:gd name="T32" fmla="*/ 16 w 114"/>
                <a:gd name="T33" fmla="*/ 28 h 114"/>
                <a:gd name="T34" fmla="*/ 26 w 114"/>
                <a:gd name="T35" fmla="*/ 19 h 114"/>
                <a:gd name="T36" fmla="*/ 36 w 114"/>
                <a:gd name="T37" fmla="*/ 28 h 114"/>
                <a:gd name="T38" fmla="*/ 26 w 114"/>
                <a:gd name="T39" fmla="*/ 37 h 114"/>
                <a:gd name="T40" fmla="*/ 97 w 114"/>
                <a:gd name="T41" fmla="*/ 96 h 114"/>
                <a:gd name="T42" fmla="*/ 80 w 114"/>
                <a:gd name="T43" fmla="*/ 96 h 114"/>
                <a:gd name="T44" fmla="*/ 80 w 114"/>
                <a:gd name="T45" fmla="*/ 68 h 114"/>
                <a:gd name="T46" fmla="*/ 71 w 114"/>
                <a:gd name="T47" fmla="*/ 56 h 114"/>
                <a:gd name="T48" fmla="*/ 62 w 114"/>
                <a:gd name="T49" fmla="*/ 63 h 114"/>
                <a:gd name="T50" fmla="*/ 61 w 114"/>
                <a:gd name="T51" fmla="*/ 67 h 114"/>
                <a:gd name="T52" fmla="*/ 61 w 114"/>
                <a:gd name="T53" fmla="*/ 96 h 114"/>
                <a:gd name="T54" fmla="*/ 44 w 114"/>
                <a:gd name="T55" fmla="*/ 96 h 114"/>
                <a:gd name="T56" fmla="*/ 44 w 114"/>
                <a:gd name="T57" fmla="*/ 44 h 114"/>
                <a:gd name="T58" fmla="*/ 61 w 114"/>
                <a:gd name="T59" fmla="*/ 44 h 114"/>
                <a:gd name="T60" fmla="*/ 61 w 114"/>
                <a:gd name="T61" fmla="*/ 51 h 114"/>
                <a:gd name="T62" fmla="*/ 77 w 114"/>
                <a:gd name="T63" fmla="*/ 43 h 114"/>
                <a:gd name="T64" fmla="*/ 97 w 114"/>
                <a:gd name="T65" fmla="*/ 66 h 114"/>
                <a:gd name="T66" fmla="*/ 97 w 114"/>
                <a:gd name="T67" fmla="*/ 9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" h="114">
                  <a:moveTo>
                    <a:pt x="10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1"/>
                    <a:pt x="4" y="114"/>
                    <a:pt x="8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4" y="111"/>
                    <a:pt x="114" y="106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3"/>
                    <a:pt x="110" y="0"/>
                    <a:pt x="106" y="0"/>
                  </a:cubicBezTo>
                  <a:close/>
                  <a:moveTo>
                    <a:pt x="35" y="96"/>
                  </a:moveTo>
                  <a:cubicBezTo>
                    <a:pt x="17" y="96"/>
                    <a:pt x="17" y="96"/>
                    <a:pt x="17" y="96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35" y="44"/>
                    <a:pt x="35" y="44"/>
                    <a:pt x="35" y="44"/>
                  </a:cubicBezTo>
                  <a:lnTo>
                    <a:pt x="35" y="96"/>
                  </a:lnTo>
                  <a:close/>
                  <a:moveTo>
                    <a:pt x="26" y="37"/>
                  </a:moveTo>
                  <a:cubicBezTo>
                    <a:pt x="26" y="37"/>
                    <a:pt x="26" y="37"/>
                    <a:pt x="26" y="37"/>
                  </a:cubicBezTo>
                  <a:cubicBezTo>
                    <a:pt x="20" y="37"/>
                    <a:pt x="16" y="33"/>
                    <a:pt x="16" y="28"/>
                  </a:cubicBezTo>
                  <a:cubicBezTo>
                    <a:pt x="16" y="23"/>
                    <a:pt x="20" y="19"/>
                    <a:pt x="26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6" y="37"/>
                  </a:cubicBezTo>
                  <a:close/>
                  <a:moveTo>
                    <a:pt x="97" y="96"/>
                  </a:moveTo>
                  <a:cubicBezTo>
                    <a:pt x="80" y="96"/>
                    <a:pt x="80" y="96"/>
                    <a:pt x="80" y="96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61"/>
                    <a:pt x="77" y="56"/>
                    <a:pt x="71" y="56"/>
                  </a:cubicBezTo>
                  <a:cubicBezTo>
                    <a:pt x="66" y="56"/>
                    <a:pt x="63" y="59"/>
                    <a:pt x="62" y="63"/>
                  </a:cubicBezTo>
                  <a:cubicBezTo>
                    <a:pt x="61" y="64"/>
                    <a:pt x="61" y="65"/>
                    <a:pt x="61" y="67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6"/>
                    <a:pt x="44" y="49"/>
                    <a:pt x="44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4" y="48"/>
                    <a:pt x="68" y="43"/>
                    <a:pt x="77" y="43"/>
                  </a:cubicBezTo>
                  <a:cubicBezTo>
                    <a:pt x="88" y="43"/>
                    <a:pt x="97" y="50"/>
                    <a:pt x="97" y="66"/>
                  </a:cubicBezTo>
                  <a:lnTo>
                    <a:pt x="97" y="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8807825" y="10347269"/>
              <a:ext cx="2784267" cy="2784989"/>
              <a:chOff x="4127501" y="4194175"/>
              <a:chExt cx="909638" cy="909637"/>
            </a:xfrm>
            <a:grpFill/>
          </p:grpSpPr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4386263" y="4659313"/>
                <a:ext cx="96838" cy="192087"/>
              </a:xfrm>
              <a:custGeom>
                <a:avLst/>
                <a:gdLst>
                  <a:gd name="T0" fmla="*/ 0 w 61"/>
                  <a:gd name="T1" fmla="*/ 18 h 121"/>
                  <a:gd name="T2" fmla="*/ 22 w 61"/>
                  <a:gd name="T3" fmla="*/ 18 h 121"/>
                  <a:gd name="T4" fmla="*/ 22 w 61"/>
                  <a:gd name="T5" fmla="*/ 121 h 121"/>
                  <a:gd name="T6" fmla="*/ 40 w 61"/>
                  <a:gd name="T7" fmla="*/ 121 h 121"/>
                  <a:gd name="T8" fmla="*/ 40 w 61"/>
                  <a:gd name="T9" fmla="*/ 18 h 121"/>
                  <a:gd name="T10" fmla="*/ 61 w 61"/>
                  <a:gd name="T11" fmla="*/ 18 h 121"/>
                  <a:gd name="T12" fmla="*/ 61 w 61"/>
                  <a:gd name="T13" fmla="*/ 0 h 121"/>
                  <a:gd name="T14" fmla="*/ 0 w 61"/>
                  <a:gd name="T15" fmla="*/ 0 h 121"/>
                  <a:gd name="T16" fmla="*/ 0 w 61"/>
                  <a:gd name="T17" fmla="*/ 1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21">
                    <a:moveTo>
                      <a:pt x="0" y="18"/>
                    </a:moveTo>
                    <a:lnTo>
                      <a:pt x="22" y="18"/>
                    </a:lnTo>
                    <a:lnTo>
                      <a:pt x="22" y="121"/>
                    </a:lnTo>
                    <a:lnTo>
                      <a:pt x="40" y="121"/>
                    </a:lnTo>
                    <a:lnTo>
                      <a:pt x="40" y="18"/>
                    </a:lnTo>
                    <a:lnTo>
                      <a:pt x="61" y="18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4572001" y="4440238"/>
                <a:ext cx="25400" cy="109537"/>
              </a:xfrm>
              <a:custGeom>
                <a:avLst/>
                <a:gdLst>
                  <a:gd name="T0" fmla="*/ 3 w 6"/>
                  <a:gd name="T1" fmla="*/ 26 h 26"/>
                  <a:gd name="T2" fmla="*/ 5 w 6"/>
                  <a:gd name="T3" fmla="*/ 25 h 26"/>
                  <a:gd name="T4" fmla="*/ 6 w 6"/>
                  <a:gd name="T5" fmla="*/ 23 h 26"/>
                  <a:gd name="T6" fmla="*/ 6 w 6"/>
                  <a:gd name="T7" fmla="*/ 3 h 26"/>
                  <a:gd name="T8" fmla="*/ 5 w 6"/>
                  <a:gd name="T9" fmla="*/ 1 h 26"/>
                  <a:gd name="T10" fmla="*/ 3 w 6"/>
                  <a:gd name="T11" fmla="*/ 0 h 26"/>
                  <a:gd name="T12" fmla="*/ 0 w 6"/>
                  <a:gd name="T13" fmla="*/ 1 h 26"/>
                  <a:gd name="T14" fmla="*/ 0 w 6"/>
                  <a:gd name="T15" fmla="*/ 3 h 26"/>
                  <a:gd name="T16" fmla="*/ 0 w 6"/>
                  <a:gd name="T17" fmla="*/ 23 h 26"/>
                  <a:gd name="T18" fmla="*/ 0 w 6"/>
                  <a:gd name="T19" fmla="*/ 25 h 26"/>
                  <a:gd name="T20" fmla="*/ 3 w 6"/>
                  <a:gd name="T2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6">
                    <a:moveTo>
                      <a:pt x="3" y="26"/>
                    </a:moveTo>
                    <a:cubicBezTo>
                      <a:pt x="4" y="26"/>
                      <a:pt x="5" y="26"/>
                      <a:pt x="5" y="25"/>
                    </a:cubicBezTo>
                    <a:cubicBezTo>
                      <a:pt x="6" y="25"/>
                      <a:pt x="6" y="24"/>
                      <a:pt x="6" y="2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2" y="26"/>
                      <a:pt x="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4600576" y="4659313"/>
                <a:ext cx="79375" cy="192087"/>
              </a:xfrm>
              <a:custGeom>
                <a:avLst/>
                <a:gdLst>
                  <a:gd name="T0" fmla="*/ 13 w 19"/>
                  <a:gd name="T1" fmla="*/ 12 h 46"/>
                  <a:gd name="T2" fmla="*/ 9 w 19"/>
                  <a:gd name="T3" fmla="*/ 12 h 46"/>
                  <a:gd name="T4" fmla="*/ 6 w 19"/>
                  <a:gd name="T5" fmla="*/ 15 h 46"/>
                  <a:gd name="T6" fmla="*/ 6 w 19"/>
                  <a:gd name="T7" fmla="*/ 0 h 46"/>
                  <a:gd name="T8" fmla="*/ 0 w 19"/>
                  <a:gd name="T9" fmla="*/ 0 h 46"/>
                  <a:gd name="T10" fmla="*/ 0 w 19"/>
                  <a:gd name="T11" fmla="*/ 46 h 46"/>
                  <a:gd name="T12" fmla="*/ 6 w 19"/>
                  <a:gd name="T13" fmla="*/ 46 h 46"/>
                  <a:gd name="T14" fmla="*/ 6 w 19"/>
                  <a:gd name="T15" fmla="*/ 43 h 46"/>
                  <a:gd name="T16" fmla="*/ 9 w 19"/>
                  <a:gd name="T17" fmla="*/ 45 h 46"/>
                  <a:gd name="T18" fmla="*/ 13 w 19"/>
                  <a:gd name="T19" fmla="*/ 46 h 46"/>
                  <a:gd name="T20" fmla="*/ 18 w 19"/>
                  <a:gd name="T21" fmla="*/ 44 h 46"/>
                  <a:gd name="T22" fmla="*/ 19 w 19"/>
                  <a:gd name="T23" fmla="*/ 39 h 46"/>
                  <a:gd name="T24" fmla="*/ 19 w 19"/>
                  <a:gd name="T25" fmla="*/ 20 h 46"/>
                  <a:gd name="T26" fmla="*/ 17 w 19"/>
                  <a:gd name="T27" fmla="*/ 14 h 46"/>
                  <a:gd name="T28" fmla="*/ 13 w 19"/>
                  <a:gd name="T29" fmla="*/ 12 h 46"/>
                  <a:gd name="T30" fmla="*/ 12 w 19"/>
                  <a:gd name="T31" fmla="*/ 38 h 46"/>
                  <a:gd name="T32" fmla="*/ 12 w 19"/>
                  <a:gd name="T33" fmla="*/ 40 h 46"/>
                  <a:gd name="T34" fmla="*/ 10 w 19"/>
                  <a:gd name="T35" fmla="*/ 41 h 46"/>
                  <a:gd name="T36" fmla="*/ 8 w 19"/>
                  <a:gd name="T37" fmla="*/ 41 h 46"/>
                  <a:gd name="T38" fmla="*/ 6 w 19"/>
                  <a:gd name="T39" fmla="*/ 39 h 46"/>
                  <a:gd name="T40" fmla="*/ 6 w 19"/>
                  <a:gd name="T41" fmla="*/ 18 h 46"/>
                  <a:gd name="T42" fmla="*/ 8 w 19"/>
                  <a:gd name="T43" fmla="*/ 17 h 46"/>
                  <a:gd name="T44" fmla="*/ 9 w 19"/>
                  <a:gd name="T45" fmla="*/ 17 h 46"/>
                  <a:gd name="T46" fmla="*/ 11 w 19"/>
                  <a:gd name="T47" fmla="*/ 18 h 46"/>
                  <a:gd name="T48" fmla="*/ 12 w 19"/>
                  <a:gd name="T49" fmla="*/ 20 h 46"/>
                  <a:gd name="T50" fmla="*/ 12 w 19"/>
                  <a:gd name="T51" fmla="*/ 3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" h="46">
                    <a:moveTo>
                      <a:pt x="13" y="12"/>
                    </a:moveTo>
                    <a:cubicBezTo>
                      <a:pt x="11" y="12"/>
                      <a:pt x="10" y="12"/>
                      <a:pt x="9" y="12"/>
                    </a:cubicBezTo>
                    <a:cubicBezTo>
                      <a:pt x="8" y="13"/>
                      <a:pt x="7" y="14"/>
                      <a:pt x="6" y="1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4"/>
                      <a:pt x="8" y="45"/>
                      <a:pt x="9" y="45"/>
                    </a:cubicBezTo>
                    <a:cubicBezTo>
                      <a:pt x="10" y="46"/>
                      <a:pt x="12" y="46"/>
                      <a:pt x="13" y="46"/>
                    </a:cubicBezTo>
                    <a:cubicBezTo>
                      <a:pt x="15" y="46"/>
                      <a:pt x="16" y="46"/>
                      <a:pt x="18" y="44"/>
                    </a:cubicBezTo>
                    <a:cubicBezTo>
                      <a:pt x="19" y="43"/>
                      <a:pt x="19" y="41"/>
                      <a:pt x="19" y="39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7"/>
                      <a:pt x="19" y="15"/>
                      <a:pt x="17" y="14"/>
                    </a:cubicBezTo>
                    <a:cubicBezTo>
                      <a:pt x="16" y="12"/>
                      <a:pt x="15" y="12"/>
                      <a:pt x="13" y="12"/>
                    </a:cubicBezTo>
                    <a:close/>
                    <a:moveTo>
                      <a:pt x="12" y="38"/>
                    </a:moveTo>
                    <a:cubicBezTo>
                      <a:pt x="12" y="39"/>
                      <a:pt x="12" y="40"/>
                      <a:pt x="12" y="40"/>
                    </a:cubicBezTo>
                    <a:cubicBezTo>
                      <a:pt x="11" y="41"/>
                      <a:pt x="11" y="41"/>
                      <a:pt x="10" y="41"/>
                    </a:cubicBezTo>
                    <a:cubicBezTo>
                      <a:pt x="9" y="41"/>
                      <a:pt x="9" y="41"/>
                      <a:pt x="8" y="41"/>
                    </a:cubicBezTo>
                    <a:cubicBezTo>
                      <a:pt x="8" y="40"/>
                      <a:pt x="7" y="40"/>
                      <a:pt x="6" y="3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7"/>
                      <a:pt x="8" y="17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1" y="18"/>
                    </a:cubicBezTo>
                    <a:cubicBezTo>
                      <a:pt x="12" y="18"/>
                      <a:pt x="12" y="19"/>
                      <a:pt x="12" y="20"/>
                    </a:cubicBezTo>
                    <a:lnTo>
                      <a:pt x="12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4495801" y="4710113"/>
                <a:ext cx="84138" cy="141287"/>
              </a:xfrm>
              <a:custGeom>
                <a:avLst/>
                <a:gdLst>
                  <a:gd name="T0" fmla="*/ 13 w 20"/>
                  <a:gd name="T1" fmla="*/ 26 h 34"/>
                  <a:gd name="T2" fmla="*/ 11 w 20"/>
                  <a:gd name="T3" fmla="*/ 27 h 34"/>
                  <a:gd name="T4" fmla="*/ 9 w 20"/>
                  <a:gd name="T5" fmla="*/ 28 h 34"/>
                  <a:gd name="T6" fmla="*/ 7 w 20"/>
                  <a:gd name="T7" fmla="*/ 28 h 34"/>
                  <a:gd name="T8" fmla="*/ 7 w 20"/>
                  <a:gd name="T9" fmla="*/ 26 h 34"/>
                  <a:gd name="T10" fmla="*/ 7 w 20"/>
                  <a:gd name="T11" fmla="*/ 0 h 34"/>
                  <a:gd name="T12" fmla="*/ 0 w 20"/>
                  <a:gd name="T13" fmla="*/ 0 h 34"/>
                  <a:gd name="T14" fmla="*/ 0 w 20"/>
                  <a:gd name="T15" fmla="*/ 28 h 34"/>
                  <a:gd name="T16" fmla="*/ 1 w 20"/>
                  <a:gd name="T17" fmla="*/ 33 h 34"/>
                  <a:gd name="T18" fmla="*/ 5 w 20"/>
                  <a:gd name="T19" fmla="*/ 34 h 34"/>
                  <a:gd name="T20" fmla="*/ 9 w 20"/>
                  <a:gd name="T21" fmla="*/ 33 h 34"/>
                  <a:gd name="T22" fmla="*/ 13 w 20"/>
                  <a:gd name="T23" fmla="*/ 30 h 34"/>
                  <a:gd name="T24" fmla="*/ 13 w 20"/>
                  <a:gd name="T25" fmla="*/ 34 h 34"/>
                  <a:gd name="T26" fmla="*/ 20 w 20"/>
                  <a:gd name="T27" fmla="*/ 34 h 34"/>
                  <a:gd name="T28" fmla="*/ 20 w 20"/>
                  <a:gd name="T29" fmla="*/ 0 h 34"/>
                  <a:gd name="T30" fmla="*/ 13 w 20"/>
                  <a:gd name="T31" fmla="*/ 0 h 34"/>
                  <a:gd name="T32" fmla="*/ 13 w 20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" h="34">
                    <a:moveTo>
                      <a:pt x="13" y="26"/>
                    </a:moveTo>
                    <a:cubicBezTo>
                      <a:pt x="12" y="26"/>
                      <a:pt x="11" y="27"/>
                      <a:pt x="11" y="27"/>
                    </a:cubicBezTo>
                    <a:cubicBezTo>
                      <a:pt x="10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7" y="28"/>
                    </a:cubicBezTo>
                    <a:cubicBezTo>
                      <a:pt x="7" y="27"/>
                      <a:pt x="7" y="27"/>
                      <a:pt x="7" y="26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1" y="32"/>
                      <a:pt x="1" y="33"/>
                    </a:cubicBezTo>
                    <a:cubicBezTo>
                      <a:pt x="2" y="34"/>
                      <a:pt x="3" y="34"/>
                      <a:pt x="5" y="34"/>
                    </a:cubicBezTo>
                    <a:cubicBezTo>
                      <a:pt x="6" y="34"/>
                      <a:pt x="8" y="34"/>
                      <a:pt x="9" y="33"/>
                    </a:cubicBezTo>
                    <a:cubicBezTo>
                      <a:pt x="10" y="32"/>
                      <a:pt x="12" y="31"/>
                      <a:pt x="13" y="30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13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4127501" y="4194175"/>
                <a:ext cx="909638" cy="909637"/>
              </a:xfrm>
              <a:custGeom>
                <a:avLst/>
                <a:gdLst>
                  <a:gd name="T0" fmla="*/ 108 w 217"/>
                  <a:gd name="T1" fmla="*/ 0 h 217"/>
                  <a:gd name="T2" fmla="*/ 0 w 217"/>
                  <a:gd name="T3" fmla="*/ 108 h 217"/>
                  <a:gd name="T4" fmla="*/ 108 w 217"/>
                  <a:gd name="T5" fmla="*/ 217 h 217"/>
                  <a:gd name="T6" fmla="*/ 217 w 217"/>
                  <a:gd name="T7" fmla="*/ 108 h 217"/>
                  <a:gd name="T8" fmla="*/ 108 w 217"/>
                  <a:gd name="T9" fmla="*/ 0 h 217"/>
                  <a:gd name="T10" fmla="*/ 126 w 217"/>
                  <a:gd name="T11" fmla="*/ 53 h 217"/>
                  <a:gd name="T12" fmla="*/ 134 w 217"/>
                  <a:gd name="T13" fmla="*/ 53 h 217"/>
                  <a:gd name="T14" fmla="*/ 134 w 217"/>
                  <a:gd name="T15" fmla="*/ 82 h 217"/>
                  <a:gd name="T16" fmla="*/ 134 w 217"/>
                  <a:gd name="T17" fmla="*/ 84 h 217"/>
                  <a:gd name="T18" fmla="*/ 136 w 217"/>
                  <a:gd name="T19" fmla="*/ 84 h 217"/>
                  <a:gd name="T20" fmla="*/ 138 w 217"/>
                  <a:gd name="T21" fmla="*/ 84 h 217"/>
                  <a:gd name="T22" fmla="*/ 140 w 217"/>
                  <a:gd name="T23" fmla="*/ 82 h 217"/>
                  <a:gd name="T24" fmla="*/ 140 w 217"/>
                  <a:gd name="T25" fmla="*/ 53 h 217"/>
                  <a:gd name="T26" fmla="*/ 148 w 217"/>
                  <a:gd name="T27" fmla="*/ 53 h 217"/>
                  <a:gd name="T28" fmla="*/ 148 w 217"/>
                  <a:gd name="T29" fmla="*/ 91 h 217"/>
                  <a:gd name="T30" fmla="*/ 140 w 217"/>
                  <a:gd name="T31" fmla="*/ 91 h 217"/>
                  <a:gd name="T32" fmla="*/ 140 w 217"/>
                  <a:gd name="T33" fmla="*/ 86 h 217"/>
                  <a:gd name="T34" fmla="*/ 136 w 217"/>
                  <a:gd name="T35" fmla="*/ 90 h 217"/>
                  <a:gd name="T36" fmla="*/ 131 w 217"/>
                  <a:gd name="T37" fmla="*/ 91 h 217"/>
                  <a:gd name="T38" fmla="*/ 127 w 217"/>
                  <a:gd name="T39" fmla="*/ 89 h 217"/>
                  <a:gd name="T40" fmla="*/ 126 w 217"/>
                  <a:gd name="T41" fmla="*/ 84 h 217"/>
                  <a:gd name="T42" fmla="*/ 126 w 217"/>
                  <a:gd name="T43" fmla="*/ 53 h 217"/>
                  <a:gd name="T44" fmla="*/ 98 w 217"/>
                  <a:gd name="T45" fmla="*/ 62 h 217"/>
                  <a:gd name="T46" fmla="*/ 101 w 217"/>
                  <a:gd name="T47" fmla="*/ 55 h 217"/>
                  <a:gd name="T48" fmla="*/ 109 w 217"/>
                  <a:gd name="T49" fmla="*/ 52 h 217"/>
                  <a:gd name="T50" fmla="*/ 117 w 217"/>
                  <a:gd name="T51" fmla="*/ 55 h 217"/>
                  <a:gd name="T52" fmla="*/ 120 w 217"/>
                  <a:gd name="T53" fmla="*/ 62 h 217"/>
                  <a:gd name="T54" fmla="*/ 120 w 217"/>
                  <a:gd name="T55" fmla="*/ 81 h 217"/>
                  <a:gd name="T56" fmla="*/ 117 w 217"/>
                  <a:gd name="T57" fmla="*/ 89 h 217"/>
                  <a:gd name="T58" fmla="*/ 109 w 217"/>
                  <a:gd name="T59" fmla="*/ 91 h 217"/>
                  <a:gd name="T60" fmla="*/ 101 w 217"/>
                  <a:gd name="T61" fmla="*/ 89 h 217"/>
                  <a:gd name="T62" fmla="*/ 98 w 217"/>
                  <a:gd name="T63" fmla="*/ 81 h 217"/>
                  <a:gd name="T64" fmla="*/ 98 w 217"/>
                  <a:gd name="T65" fmla="*/ 62 h 217"/>
                  <a:gd name="T66" fmla="*/ 77 w 217"/>
                  <a:gd name="T67" fmla="*/ 40 h 217"/>
                  <a:gd name="T68" fmla="*/ 83 w 217"/>
                  <a:gd name="T69" fmla="*/ 60 h 217"/>
                  <a:gd name="T70" fmla="*/ 83 w 217"/>
                  <a:gd name="T71" fmla="*/ 60 h 217"/>
                  <a:gd name="T72" fmla="*/ 88 w 217"/>
                  <a:gd name="T73" fmla="*/ 40 h 217"/>
                  <a:gd name="T74" fmla="*/ 97 w 217"/>
                  <a:gd name="T75" fmla="*/ 40 h 217"/>
                  <a:gd name="T76" fmla="*/ 87 w 217"/>
                  <a:gd name="T77" fmla="*/ 70 h 217"/>
                  <a:gd name="T78" fmla="*/ 87 w 217"/>
                  <a:gd name="T79" fmla="*/ 91 h 217"/>
                  <a:gd name="T80" fmla="*/ 79 w 217"/>
                  <a:gd name="T81" fmla="*/ 91 h 217"/>
                  <a:gd name="T82" fmla="*/ 79 w 217"/>
                  <a:gd name="T83" fmla="*/ 71 h 217"/>
                  <a:gd name="T84" fmla="*/ 68 w 217"/>
                  <a:gd name="T85" fmla="*/ 40 h 217"/>
                  <a:gd name="T86" fmla="*/ 77 w 217"/>
                  <a:gd name="T87" fmla="*/ 40 h 217"/>
                  <a:gd name="T88" fmla="*/ 177 w 217"/>
                  <a:gd name="T89" fmla="*/ 146 h 217"/>
                  <a:gd name="T90" fmla="*/ 152 w 217"/>
                  <a:gd name="T91" fmla="*/ 171 h 217"/>
                  <a:gd name="T92" fmla="*/ 68 w 217"/>
                  <a:gd name="T93" fmla="*/ 171 h 217"/>
                  <a:gd name="T94" fmla="*/ 43 w 217"/>
                  <a:gd name="T95" fmla="*/ 146 h 217"/>
                  <a:gd name="T96" fmla="*/ 43 w 217"/>
                  <a:gd name="T97" fmla="*/ 127 h 217"/>
                  <a:gd name="T98" fmla="*/ 68 w 217"/>
                  <a:gd name="T99" fmla="*/ 102 h 217"/>
                  <a:gd name="T100" fmla="*/ 152 w 217"/>
                  <a:gd name="T101" fmla="*/ 102 h 217"/>
                  <a:gd name="T102" fmla="*/ 177 w 217"/>
                  <a:gd name="T103" fmla="*/ 127 h 217"/>
                  <a:gd name="T104" fmla="*/ 177 w 217"/>
                  <a:gd name="T105" fmla="*/ 14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cubicBezTo>
                      <a:pt x="48" y="0"/>
                      <a:pt x="0" y="48"/>
                      <a:pt x="0" y="108"/>
                    </a:cubicBezTo>
                    <a:cubicBezTo>
                      <a:pt x="0" y="169"/>
                      <a:pt x="48" y="217"/>
                      <a:pt x="108" y="217"/>
                    </a:cubicBezTo>
                    <a:cubicBezTo>
                      <a:pt x="169" y="217"/>
                      <a:pt x="217" y="169"/>
                      <a:pt x="217" y="108"/>
                    </a:cubicBezTo>
                    <a:cubicBezTo>
                      <a:pt x="217" y="48"/>
                      <a:pt x="169" y="0"/>
                      <a:pt x="108" y="0"/>
                    </a:cubicBezTo>
                    <a:close/>
                    <a:moveTo>
                      <a:pt x="126" y="53"/>
                    </a:moveTo>
                    <a:cubicBezTo>
                      <a:pt x="134" y="53"/>
                      <a:pt x="134" y="53"/>
                      <a:pt x="134" y="53"/>
                    </a:cubicBezTo>
                    <a:cubicBezTo>
                      <a:pt x="134" y="82"/>
                      <a:pt x="134" y="82"/>
                      <a:pt x="134" y="82"/>
                    </a:cubicBezTo>
                    <a:cubicBezTo>
                      <a:pt x="134" y="83"/>
                      <a:pt x="134" y="83"/>
                      <a:pt x="134" y="84"/>
                    </a:cubicBezTo>
                    <a:cubicBezTo>
                      <a:pt x="134" y="84"/>
                      <a:pt x="135" y="84"/>
                      <a:pt x="136" y="84"/>
                    </a:cubicBezTo>
                    <a:cubicBezTo>
                      <a:pt x="136" y="84"/>
                      <a:pt x="137" y="84"/>
                      <a:pt x="138" y="84"/>
                    </a:cubicBezTo>
                    <a:cubicBezTo>
                      <a:pt x="139" y="83"/>
                      <a:pt x="139" y="82"/>
                      <a:pt x="140" y="82"/>
                    </a:cubicBezTo>
                    <a:cubicBezTo>
                      <a:pt x="140" y="53"/>
                      <a:pt x="140" y="53"/>
                      <a:pt x="140" y="53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91"/>
                      <a:pt x="148" y="91"/>
                      <a:pt x="148" y="91"/>
                    </a:cubicBezTo>
                    <a:cubicBezTo>
                      <a:pt x="140" y="91"/>
                      <a:pt x="140" y="91"/>
                      <a:pt x="140" y="91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39" y="88"/>
                      <a:pt x="137" y="89"/>
                      <a:pt x="136" y="90"/>
                    </a:cubicBezTo>
                    <a:cubicBezTo>
                      <a:pt x="134" y="91"/>
                      <a:pt x="133" y="91"/>
                      <a:pt x="131" y="91"/>
                    </a:cubicBezTo>
                    <a:cubicBezTo>
                      <a:pt x="130" y="91"/>
                      <a:pt x="128" y="91"/>
                      <a:pt x="127" y="89"/>
                    </a:cubicBezTo>
                    <a:cubicBezTo>
                      <a:pt x="126" y="88"/>
                      <a:pt x="126" y="87"/>
                      <a:pt x="126" y="84"/>
                    </a:cubicBezTo>
                    <a:lnTo>
                      <a:pt x="126" y="53"/>
                    </a:lnTo>
                    <a:close/>
                    <a:moveTo>
                      <a:pt x="98" y="62"/>
                    </a:moveTo>
                    <a:cubicBezTo>
                      <a:pt x="98" y="59"/>
                      <a:pt x="99" y="57"/>
                      <a:pt x="101" y="55"/>
                    </a:cubicBezTo>
                    <a:cubicBezTo>
                      <a:pt x="103" y="53"/>
                      <a:pt x="106" y="52"/>
                      <a:pt x="109" y="52"/>
                    </a:cubicBezTo>
                    <a:cubicBezTo>
                      <a:pt x="112" y="52"/>
                      <a:pt x="115" y="53"/>
                      <a:pt x="117" y="55"/>
                    </a:cubicBezTo>
                    <a:cubicBezTo>
                      <a:pt x="119" y="57"/>
                      <a:pt x="120" y="59"/>
                      <a:pt x="120" y="62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4"/>
                      <a:pt x="119" y="87"/>
                      <a:pt x="117" y="89"/>
                    </a:cubicBezTo>
                    <a:cubicBezTo>
                      <a:pt x="115" y="91"/>
                      <a:pt x="112" y="91"/>
                      <a:pt x="109" y="91"/>
                    </a:cubicBezTo>
                    <a:cubicBezTo>
                      <a:pt x="105" y="91"/>
                      <a:pt x="103" y="91"/>
                      <a:pt x="101" y="89"/>
                    </a:cubicBezTo>
                    <a:cubicBezTo>
                      <a:pt x="99" y="87"/>
                      <a:pt x="98" y="84"/>
                      <a:pt x="98" y="81"/>
                    </a:cubicBezTo>
                    <a:lnTo>
                      <a:pt x="98" y="62"/>
                    </a:lnTo>
                    <a:close/>
                    <a:moveTo>
                      <a:pt x="77" y="40"/>
                    </a:move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68" y="40"/>
                      <a:pt x="68" y="40"/>
                      <a:pt x="68" y="40"/>
                    </a:cubicBezTo>
                    <a:lnTo>
                      <a:pt x="77" y="40"/>
                    </a:lnTo>
                    <a:close/>
                    <a:moveTo>
                      <a:pt x="177" y="146"/>
                    </a:moveTo>
                    <a:cubicBezTo>
                      <a:pt x="177" y="160"/>
                      <a:pt x="166" y="171"/>
                      <a:pt x="152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54" y="171"/>
                      <a:pt x="43" y="160"/>
                      <a:pt x="43" y="146"/>
                    </a:cubicBezTo>
                    <a:cubicBezTo>
                      <a:pt x="43" y="127"/>
                      <a:pt x="43" y="127"/>
                      <a:pt x="43" y="127"/>
                    </a:cubicBezTo>
                    <a:cubicBezTo>
                      <a:pt x="43" y="113"/>
                      <a:pt x="54" y="102"/>
                      <a:pt x="68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66" y="102"/>
                      <a:pt x="177" y="113"/>
                      <a:pt x="177" y="127"/>
                    </a:cubicBezTo>
                    <a:lnTo>
                      <a:pt x="177" y="1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32" name="Freeform 16"/>
              <p:cNvSpPr>
                <a:spLocks noEditPoints="1"/>
              </p:cNvSpPr>
              <p:nvPr/>
            </p:nvSpPr>
            <p:spPr bwMode="auto">
              <a:xfrm>
                <a:off x="4697413" y="4705350"/>
                <a:ext cx="84138" cy="150812"/>
              </a:xfrm>
              <a:custGeom>
                <a:avLst/>
                <a:gdLst>
                  <a:gd name="T0" fmla="*/ 10 w 20"/>
                  <a:gd name="T1" fmla="*/ 0 h 36"/>
                  <a:gd name="T2" fmla="*/ 3 w 20"/>
                  <a:gd name="T3" fmla="*/ 3 h 36"/>
                  <a:gd name="T4" fmla="*/ 0 w 20"/>
                  <a:gd name="T5" fmla="*/ 10 h 36"/>
                  <a:gd name="T6" fmla="*/ 0 w 20"/>
                  <a:gd name="T7" fmla="*/ 25 h 36"/>
                  <a:gd name="T8" fmla="*/ 2 w 20"/>
                  <a:gd name="T9" fmla="*/ 33 h 36"/>
                  <a:gd name="T10" fmla="*/ 9 w 20"/>
                  <a:gd name="T11" fmla="*/ 36 h 36"/>
                  <a:gd name="T12" fmla="*/ 17 w 20"/>
                  <a:gd name="T13" fmla="*/ 33 h 36"/>
                  <a:gd name="T14" fmla="*/ 20 w 20"/>
                  <a:gd name="T15" fmla="*/ 25 h 36"/>
                  <a:gd name="T16" fmla="*/ 20 w 20"/>
                  <a:gd name="T17" fmla="*/ 23 h 36"/>
                  <a:gd name="T18" fmla="*/ 13 w 20"/>
                  <a:gd name="T19" fmla="*/ 23 h 36"/>
                  <a:gd name="T20" fmla="*/ 13 w 20"/>
                  <a:gd name="T21" fmla="*/ 25 h 36"/>
                  <a:gd name="T22" fmla="*/ 12 w 20"/>
                  <a:gd name="T23" fmla="*/ 29 h 36"/>
                  <a:gd name="T24" fmla="*/ 10 w 20"/>
                  <a:gd name="T25" fmla="*/ 30 h 36"/>
                  <a:gd name="T26" fmla="*/ 7 w 20"/>
                  <a:gd name="T27" fmla="*/ 29 h 36"/>
                  <a:gd name="T28" fmla="*/ 7 w 20"/>
                  <a:gd name="T29" fmla="*/ 25 h 36"/>
                  <a:gd name="T30" fmla="*/ 7 w 20"/>
                  <a:gd name="T31" fmla="*/ 19 h 36"/>
                  <a:gd name="T32" fmla="*/ 20 w 20"/>
                  <a:gd name="T33" fmla="*/ 19 h 36"/>
                  <a:gd name="T34" fmla="*/ 20 w 20"/>
                  <a:gd name="T35" fmla="*/ 10 h 36"/>
                  <a:gd name="T36" fmla="*/ 17 w 20"/>
                  <a:gd name="T37" fmla="*/ 3 h 36"/>
                  <a:gd name="T38" fmla="*/ 10 w 20"/>
                  <a:gd name="T39" fmla="*/ 0 h 36"/>
                  <a:gd name="T40" fmla="*/ 13 w 20"/>
                  <a:gd name="T41" fmla="*/ 13 h 36"/>
                  <a:gd name="T42" fmla="*/ 7 w 20"/>
                  <a:gd name="T43" fmla="*/ 13 h 36"/>
                  <a:gd name="T44" fmla="*/ 7 w 20"/>
                  <a:gd name="T45" fmla="*/ 10 h 36"/>
                  <a:gd name="T46" fmla="*/ 7 w 20"/>
                  <a:gd name="T47" fmla="*/ 7 h 36"/>
                  <a:gd name="T48" fmla="*/ 10 w 20"/>
                  <a:gd name="T49" fmla="*/ 6 h 36"/>
                  <a:gd name="T50" fmla="*/ 12 w 20"/>
                  <a:gd name="T51" fmla="*/ 7 h 36"/>
                  <a:gd name="T52" fmla="*/ 13 w 20"/>
                  <a:gd name="T53" fmla="*/ 10 h 36"/>
                  <a:gd name="T54" fmla="*/ 13 w 20"/>
                  <a:gd name="T55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36">
                    <a:moveTo>
                      <a:pt x="10" y="0"/>
                    </a:moveTo>
                    <a:cubicBezTo>
                      <a:pt x="7" y="0"/>
                      <a:pt x="4" y="1"/>
                      <a:pt x="3" y="3"/>
                    </a:cubicBezTo>
                    <a:cubicBezTo>
                      <a:pt x="1" y="5"/>
                      <a:pt x="0" y="7"/>
                      <a:pt x="0" y="1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1" y="31"/>
                      <a:pt x="2" y="33"/>
                    </a:cubicBezTo>
                    <a:cubicBezTo>
                      <a:pt x="4" y="35"/>
                      <a:pt x="6" y="36"/>
                      <a:pt x="9" y="36"/>
                    </a:cubicBezTo>
                    <a:cubicBezTo>
                      <a:pt x="13" y="36"/>
                      <a:pt x="15" y="35"/>
                      <a:pt x="17" y="33"/>
                    </a:cubicBezTo>
                    <a:cubicBezTo>
                      <a:pt x="19" y="31"/>
                      <a:pt x="20" y="29"/>
                      <a:pt x="20" y="25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7"/>
                      <a:pt x="12" y="28"/>
                      <a:pt x="12" y="29"/>
                    </a:cubicBezTo>
                    <a:cubicBezTo>
                      <a:pt x="11" y="29"/>
                      <a:pt x="11" y="30"/>
                      <a:pt x="10" y="30"/>
                    </a:cubicBezTo>
                    <a:cubicBezTo>
                      <a:pt x="8" y="30"/>
                      <a:pt x="8" y="29"/>
                      <a:pt x="7" y="29"/>
                    </a:cubicBezTo>
                    <a:cubicBezTo>
                      <a:pt x="7" y="28"/>
                      <a:pt x="7" y="27"/>
                      <a:pt x="7" y="2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7"/>
                      <a:pt x="19" y="4"/>
                      <a:pt x="17" y="3"/>
                    </a:cubicBezTo>
                    <a:cubicBezTo>
                      <a:pt x="15" y="1"/>
                      <a:pt x="13" y="0"/>
                      <a:pt x="10" y="0"/>
                    </a:cubicBezTo>
                    <a:close/>
                    <a:moveTo>
                      <a:pt x="13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1" y="6"/>
                      <a:pt x="11" y="6"/>
                      <a:pt x="12" y="7"/>
                    </a:cubicBezTo>
                    <a:cubicBezTo>
                      <a:pt x="12" y="8"/>
                      <a:pt x="13" y="9"/>
                      <a:pt x="13" y="10"/>
                    </a:cubicBezTo>
                    <a:lnTo>
                      <a:pt x="13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</p:grp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11616353" y="5953495"/>
              <a:ext cx="3056378" cy="1531013"/>
            </a:xfrm>
            <a:custGeom>
              <a:avLst/>
              <a:gdLst>
                <a:gd name="T0" fmla="*/ 101 w 238"/>
                <a:gd name="T1" fmla="*/ 35 h 119"/>
                <a:gd name="T2" fmla="*/ 190 w 238"/>
                <a:gd name="T3" fmla="*/ 50 h 119"/>
                <a:gd name="T4" fmla="*/ 157 w 238"/>
                <a:gd name="T5" fmla="*/ 59 h 119"/>
                <a:gd name="T6" fmla="*/ 147 w 238"/>
                <a:gd name="T7" fmla="*/ 41 h 119"/>
                <a:gd name="T8" fmla="*/ 116 w 238"/>
                <a:gd name="T9" fmla="*/ 41 h 119"/>
                <a:gd name="T10" fmla="*/ 139 w 238"/>
                <a:gd name="T11" fmla="*/ 87 h 119"/>
                <a:gd name="T12" fmla="*/ 238 w 238"/>
                <a:gd name="T13" fmla="*/ 59 h 119"/>
                <a:gd name="T14" fmla="*/ 95 w 238"/>
                <a:gd name="T15" fmla="*/ 21 h 119"/>
                <a:gd name="T16" fmla="*/ 93 w 238"/>
                <a:gd name="T17" fmla="*/ 21 h 119"/>
                <a:gd name="T18" fmla="*/ 83 w 238"/>
                <a:gd name="T19" fmla="*/ 0 h 119"/>
                <a:gd name="T20" fmla="*/ 52 w 238"/>
                <a:gd name="T21" fmla="*/ 4 h 119"/>
                <a:gd name="T22" fmla="*/ 65 w 238"/>
                <a:gd name="T23" fmla="*/ 29 h 119"/>
                <a:gd name="T24" fmla="*/ 29 w 238"/>
                <a:gd name="T25" fmla="*/ 119 h 119"/>
                <a:gd name="T26" fmla="*/ 128 w 238"/>
                <a:gd name="T27" fmla="*/ 91 h 119"/>
                <a:gd name="T28" fmla="*/ 101 w 238"/>
                <a:gd name="T29" fmla="*/ 35 h 119"/>
                <a:gd name="T30" fmla="*/ 56 w 238"/>
                <a:gd name="T31" fmla="*/ 86 h 119"/>
                <a:gd name="T32" fmla="*/ 74 w 238"/>
                <a:gd name="T33" fmla="*/ 47 h 119"/>
                <a:gd name="T34" fmla="*/ 89 w 238"/>
                <a:gd name="T35" fmla="*/ 78 h 119"/>
                <a:gd name="T36" fmla="*/ 56 w 238"/>
                <a:gd name="T37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" h="119">
                  <a:moveTo>
                    <a:pt x="101" y="35"/>
                  </a:moveTo>
                  <a:cubicBezTo>
                    <a:pt x="149" y="21"/>
                    <a:pt x="190" y="50"/>
                    <a:pt x="190" y="50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38" y="40"/>
                    <a:pt x="127" y="39"/>
                    <a:pt x="116" y="41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238" y="59"/>
                    <a:pt x="238" y="59"/>
                    <a:pt x="238" y="59"/>
                  </a:cubicBezTo>
                  <a:cubicBezTo>
                    <a:pt x="238" y="59"/>
                    <a:pt x="202" y="3"/>
                    <a:pt x="95" y="21"/>
                  </a:cubicBezTo>
                  <a:cubicBezTo>
                    <a:pt x="95" y="21"/>
                    <a:pt x="94" y="21"/>
                    <a:pt x="93" y="2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0" y="56"/>
                    <a:pt x="29" y="119"/>
                    <a:pt x="29" y="119"/>
                  </a:cubicBezTo>
                  <a:cubicBezTo>
                    <a:pt x="128" y="91"/>
                    <a:pt x="128" y="91"/>
                    <a:pt x="128" y="91"/>
                  </a:cubicBezTo>
                  <a:lnTo>
                    <a:pt x="101" y="35"/>
                  </a:lnTo>
                  <a:close/>
                  <a:moveTo>
                    <a:pt x="56" y="86"/>
                  </a:moveTo>
                  <a:cubicBezTo>
                    <a:pt x="56" y="86"/>
                    <a:pt x="46" y="65"/>
                    <a:pt x="74" y="47"/>
                  </a:cubicBezTo>
                  <a:cubicBezTo>
                    <a:pt x="89" y="78"/>
                    <a:pt x="89" y="78"/>
                    <a:pt x="89" y="78"/>
                  </a:cubicBezTo>
                  <a:lnTo>
                    <a:pt x="56" y="8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34" name="Freeform 39"/>
            <p:cNvSpPr>
              <a:spLocks/>
            </p:cNvSpPr>
            <p:nvPr/>
          </p:nvSpPr>
          <p:spPr bwMode="auto">
            <a:xfrm>
              <a:off x="15853492" y="4840473"/>
              <a:ext cx="2672508" cy="2575994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22308303" y="2429090"/>
              <a:ext cx="1492754" cy="1486677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12562617" y="11669718"/>
              <a:ext cx="2930041" cy="2916219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37" name="Freeform 22"/>
            <p:cNvSpPr>
              <a:spLocks noEditPoints="1"/>
            </p:cNvSpPr>
            <p:nvPr/>
          </p:nvSpPr>
          <p:spPr bwMode="auto">
            <a:xfrm>
              <a:off x="21450192" y="4487557"/>
              <a:ext cx="2619056" cy="2614878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6392847" y="-360127"/>
              <a:ext cx="2361525" cy="2196885"/>
              <a:chOff x="3338513" y="696913"/>
              <a:chExt cx="771525" cy="717550"/>
            </a:xfrm>
            <a:grpFill/>
          </p:grpSpPr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3586163" y="696913"/>
                <a:ext cx="523875" cy="717550"/>
              </a:xfrm>
              <a:custGeom>
                <a:avLst/>
                <a:gdLst>
                  <a:gd name="T0" fmla="*/ 115 w 125"/>
                  <a:gd name="T1" fmla="*/ 63 h 171"/>
                  <a:gd name="T2" fmla="*/ 69 w 125"/>
                  <a:gd name="T3" fmla="*/ 63 h 171"/>
                  <a:gd name="T4" fmla="*/ 85 w 125"/>
                  <a:gd name="T5" fmla="*/ 32 h 171"/>
                  <a:gd name="T6" fmla="*/ 74 w 125"/>
                  <a:gd name="T7" fmla="*/ 0 h 171"/>
                  <a:gd name="T8" fmla="*/ 61 w 125"/>
                  <a:gd name="T9" fmla="*/ 21 h 171"/>
                  <a:gd name="T10" fmla="*/ 37 w 125"/>
                  <a:gd name="T11" fmla="*/ 53 h 171"/>
                  <a:gd name="T12" fmla="*/ 0 w 125"/>
                  <a:gd name="T13" fmla="*/ 70 h 171"/>
                  <a:gd name="T14" fmla="*/ 0 w 125"/>
                  <a:gd name="T15" fmla="*/ 71 h 171"/>
                  <a:gd name="T16" fmla="*/ 0 w 125"/>
                  <a:gd name="T17" fmla="*/ 148 h 171"/>
                  <a:gd name="T18" fmla="*/ 26 w 125"/>
                  <a:gd name="T19" fmla="*/ 155 h 171"/>
                  <a:gd name="T20" fmla="*/ 76 w 125"/>
                  <a:gd name="T21" fmla="*/ 171 h 171"/>
                  <a:gd name="T22" fmla="*/ 91 w 125"/>
                  <a:gd name="T23" fmla="*/ 147 h 171"/>
                  <a:gd name="T24" fmla="*/ 103 w 125"/>
                  <a:gd name="T25" fmla="*/ 121 h 171"/>
                  <a:gd name="T26" fmla="*/ 107 w 125"/>
                  <a:gd name="T27" fmla="*/ 91 h 171"/>
                  <a:gd name="T28" fmla="*/ 115 w 125"/>
                  <a:gd name="T29" fmla="*/ 6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71">
                    <a:moveTo>
                      <a:pt x="115" y="63"/>
                    </a:moveTo>
                    <a:cubicBezTo>
                      <a:pt x="105" y="57"/>
                      <a:pt x="69" y="63"/>
                      <a:pt x="69" y="63"/>
                    </a:cubicBezTo>
                    <a:cubicBezTo>
                      <a:pt x="75" y="59"/>
                      <a:pt x="85" y="38"/>
                      <a:pt x="85" y="32"/>
                    </a:cubicBezTo>
                    <a:cubicBezTo>
                      <a:pt x="86" y="19"/>
                      <a:pt x="83" y="0"/>
                      <a:pt x="74" y="0"/>
                    </a:cubicBezTo>
                    <a:cubicBezTo>
                      <a:pt x="64" y="0"/>
                      <a:pt x="62" y="16"/>
                      <a:pt x="61" y="21"/>
                    </a:cubicBezTo>
                    <a:cubicBezTo>
                      <a:pt x="59" y="35"/>
                      <a:pt x="46" y="48"/>
                      <a:pt x="37" y="53"/>
                    </a:cubicBezTo>
                    <a:cubicBezTo>
                      <a:pt x="25" y="60"/>
                      <a:pt x="16" y="66"/>
                      <a:pt x="0" y="70"/>
                    </a:cubicBezTo>
                    <a:cubicBezTo>
                      <a:pt x="0" y="70"/>
                      <a:pt x="0" y="71"/>
                      <a:pt x="0" y="71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9" y="148"/>
                      <a:pt x="18" y="150"/>
                      <a:pt x="26" y="155"/>
                    </a:cubicBezTo>
                    <a:cubicBezTo>
                      <a:pt x="43" y="164"/>
                      <a:pt x="56" y="171"/>
                      <a:pt x="76" y="171"/>
                    </a:cubicBezTo>
                    <a:cubicBezTo>
                      <a:pt x="106" y="171"/>
                      <a:pt x="103" y="148"/>
                      <a:pt x="91" y="147"/>
                    </a:cubicBezTo>
                    <a:cubicBezTo>
                      <a:pt x="115" y="148"/>
                      <a:pt x="117" y="128"/>
                      <a:pt x="103" y="121"/>
                    </a:cubicBezTo>
                    <a:cubicBezTo>
                      <a:pt x="125" y="121"/>
                      <a:pt x="122" y="93"/>
                      <a:pt x="107" y="91"/>
                    </a:cubicBezTo>
                    <a:cubicBezTo>
                      <a:pt x="124" y="92"/>
                      <a:pt x="125" y="70"/>
                      <a:pt x="11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3338513" y="960438"/>
                <a:ext cx="163513" cy="390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2597491" y="2434391"/>
              <a:ext cx="3144866" cy="2946015"/>
              <a:chOff x="544513" y="3295650"/>
              <a:chExt cx="1325563" cy="1241425"/>
            </a:xfrm>
            <a:grpFill/>
          </p:grpSpPr>
          <p:sp>
            <p:nvSpPr>
              <p:cNvPr id="42" name="Freeform 26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44" name="Freeform 28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</p:grpSp>
        <p:sp>
          <p:nvSpPr>
            <p:cNvPr id="45" name="Freeform 52"/>
            <p:cNvSpPr>
              <a:spLocks/>
            </p:cNvSpPr>
            <p:nvPr/>
          </p:nvSpPr>
          <p:spPr bwMode="auto">
            <a:xfrm>
              <a:off x="7481255" y="3246267"/>
              <a:ext cx="1875614" cy="2260068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46" name="Freeform 52"/>
            <p:cNvSpPr>
              <a:spLocks/>
            </p:cNvSpPr>
            <p:nvPr/>
          </p:nvSpPr>
          <p:spPr bwMode="auto">
            <a:xfrm>
              <a:off x="20255835" y="1055781"/>
              <a:ext cx="1668788" cy="2010845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47" name="Freeform 9"/>
            <p:cNvSpPr>
              <a:spLocks noEditPoints="1"/>
            </p:cNvSpPr>
            <p:nvPr/>
          </p:nvSpPr>
          <p:spPr bwMode="auto">
            <a:xfrm>
              <a:off x="6835883" y="8806533"/>
              <a:ext cx="3119544" cy="3120357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48" name="Freeform 36"/>
            <p:cNvSpPr>
              <a:spLocks/>
            </p:cNvSpPr>
            <p:nvPr/>
          </p:nvSpPr>
          <p:spPr bwMode="auto">
            <a:xfrm>
              <a:off x="18691204" y="5943772"/>
              <a:ext cx="1807588" cy="2401023"/>
            </a:xfrm>
            <a:custGeom>
              <a:avLst/>
              <a:gdLst>
                <a:gd name="T0" fmla="*/ 3 w 141"/>
                <a:gd name="T1" fmla="*/ 157 h 187"/>
                <a:gd name="T2" fmla="*/ 3 w 141"/>
                <a:gd name="T3" fmla="*/ 155 h 187"/>
                <a:gd name="T4" fmla="*/ 36 w 141"/>
                <a:gd name="T5" fmla="*/ 131 h 187"/>
                <a:gd name="T6" fmla="*/ 38 w 141"/>
                <a:gd name="T7" fmla="*/ 130 h 187"/>
                <a:gd name="T8" fmla="*/ 60 w 141"/>
                <a:gd name="T9" fmla="*/ 139 h 187"/>
                <a:gd name="T10" fmla="*/ 87 w 141"/>
                <a:gd name="T11" fmla="*/ 105 h 187"/>
                <a:gd name="T12" fmla="*/ 99 w 141"/>
                <a:gd name="T13" fmla="*/ 65 h 187"/>
                <a:gd name="T14" fmla="*/ 79 w 141"/>
                <a:gd name="T15" fmla="*/ 50 h 187"/>
                <a:gd name="T16" fmla="*/ 80 w 141"/>
                <a:gd name="T17" fmla="*/ 10 h 187"/>
                <a:gd name="T18" fmla="*/ 82 w 141"/>
                <a:gd name="T19" fmla="*/ 8 h 187"/>
                <a:gd name="T20" fmla="*/ 96 w 141"/>
                <a:gd name="T21" fmla="*/ 0 h 187"/>
                <a:gd name="T22" fmla="*/ 100 w 141"/>
                <a:gd name="T23" fmla="*/ 1 h 187"/>
                <a:gd name="T24" fmla="*/ 123 w 141"/>
                <a:gd name="T25" fmla="*/ 15 h 187"/>
                <a:gd name="T26" fmla="*/ 113 w 141"/>
                <a:gd name="T27" fmla="*/ 123 h 187"/>
                <a:gd name="T28" fmla="*/ 32 w 141"/>
                <a:gd name="T29" fmla="*/ 187 h 187"/>
                <a:gd name="T30" fmla="*/ 32 w 141"/>
                <a:gd name="T31" fmla="*/ 187 h 187"/>
                <a:gd name="T32" fmla="*/ 31 w 141"/>
                <a:gd name="T33" fmla="*/ 187 h 187"/>
                <a:gd name="T34" fmla="*/ 7 w 141"/>
                <a:gd name="T35" fmla="*/ 176 h 187"/>
                <a:gd name="T36" fmla="*/ 3 w 141"/>
                <a:gd name="T37" fmla="*/ 15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87">
                  <a:moveTo>
                    <a:pt x="3" y="157"/>
                  </a:moveTo>
                  <a:cubicBezTo>
                    <a:pt x="3" y="155"/>
                    <a:pt x="3" y="155"/>
                    <a:pt x="3" y="155"/>
                  </a:cubicBezTo>
                  <a:cubicBezTo>
                    <a:pt x="4" y="148"/>
                    <a:pt x="33" y="131"/>
                    <a:pt x="36" y="131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42" y="130"/>
                    <a:pt x="48" y="133"/>
                    <a:pt x="60" y="139"/>
                  </a:cubicBezTo>
                  <a:cubicBezTo>
                    <a:pt x="70" y="132"/>
                    <a:pt x="82" y="114"/>
                    <a:pt x="87" y="105"/>
                  </a:cubicBezTo>
                  <a:cubicBezTo>
                    <a:pt x="92" y="94"/>
                    <a:pt x="99" y="77"/>
                    <a:pt x="99" y="65"/>
                  </a:cubicBezTo>
                  <a:cubicBezTo>
                    <a:pt x="86" y="58"/>
                    <a:pt x="80" y="55"/>
                    <a:pt x="79" y="50"/>
                  </a:cubicBezTo>
                  <a:cubicBezTo>
                    <a:pt x="78" y="48"/>
                    <a:pt x="76" y="14"/>
                    <a:pt x="80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5" y="5"/>
                    <a:pt x="89" y="0"/>
                    <a:pt x="96" y="0"/>
                  </a:cubicBezTo>
                  <a:cubicBezTo>
                    <a:pt x="97" y="0"/>
                    <a:pt x="99" y="0"/>
                    <a:pt x="100" y="1"/>
                  </a:cubicBezTo>
                  <a:cubicBezTo>
                    <a:pt x="105" y="2"/>
                    <a:pt x="117" y="7"/>
                    <a:pt x="123" y="15"/>
                  </a:cubicBezTo>
                  <a:cubicBezTo>
                    <a:pt x="127" y="20"/>
                    <a:pt x="141" y="70"/>
                    <a:pt x="113" y="123"/>
                  </a:cubicBezTo>
                  <a:cubicBezTo>
                    <a:pt x="85" y="174"/>
                    <a:pt x="39" y="187"/>
                    <a:pt x="32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21" y="186"/>
                    <a:pt x="11" y="179"/>
                    <a:pt x="7" y="176"/>
                  </a:cubicBezTo>
                  <a:cubicBezTo>
                    <a:pt x="0" y="171"/>
                    <a:pt x="2" y="162"/>
                    <a:pt x="3" y="15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49" name="Freeform 38"/>
            <p:cNvSpPr>
              <a:spLocks noEditPoints="1"/>
            </p:cNvSpPr>
            <p:nvPr/>
          </p:nvSpPr>
          <p:spPr bwMode="auto">
            <a:xfrm>
              <a:off x="13132393" y="7610878"/>
              <a:ext cx="2502439" cy="2541970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50" name="Freeform 44"/>
            <p:cNvSpPr>
              <a:spLocks noEditPoints="1"/>
            </p:cNvSpPr>
            <p:nvPr/>
          </p:nvSpPr>
          <p:spPr bwMode="auto">
            <a:xfrm>
              <a:off x="9356868" y="4082253"/>
              <a:ext cx="2478142" cy="2488509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874860" y="-846161"/>
              <a:ext cx="2993208" cy="2974541"/>
              <a:chOff x="2189163" y="538163"/>
              <a:chExt cx="977900" cy="971549"/>
            </a:xfrm>
            <a:grpFill/>
          </p:grpSpPr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2189163" y="538163"/>
                <a:ext cx="733425" cy="677862"/>
              </a:xfrm>
              <a:custGeom>
                <a:avLst/>
                <a:gdLst>
                  <a:gd name="T0" fmla="*/ 75 w 175"/>
                  <a:gd name="T1" fmla="*/ 162 h 162"/>
                  <a:gd name="T2" fmla="*/ 87 w 175"/>
                  <a:gd name="T3" fmla="*/ 152 h 162"/>
                  <a:gd name="T4" fmla="*/ 76 w 175"/>
                  <a:gd name="T5" fmla="*/ 142 h 162"/>
                  <a:gd name="T6" fmla="*/ 69 w 175"/>
                  <a:gd name="T7" fmla="*/ 142 h 162"/>
                  <a:gd name="T8" fmla="*/ 37 w 175"/>
                  <a:gd name="T9" fmla="*/ 109 h 162"/>
                  <a:gd name="T10" fmla="*/ 70 w 175"/>
                  <a:gd name="T11" fmla="*/ 78 h 162"/>
                  <a:gd name="T12" fmla="*/ 114 w 175"/>
                  <a:gd name="T13" fmla="*/ 78 h 162"/>
                  <a:gd name="T14" fmla="*/ 146 w 175"/>
                  <a:gd name="T15" fmla="*/ 110 h 162"/>
                  <a:gd name="T16" fmla="*/ 146 w 175"/>
                  <a:gd name="T17" fmla="*/ 151 h 162"/>
                  <a:gd name="T18" fmla="*/ 158 w 175"/>
                  <a:gd name="T19" fmla="*/ 162 h 162"/>
                  <a:gd name="T20" fmla="*/ 163 w 175"/>
                  <a:gd name="T21" fmla="*/ 162 h 162"/>
                  <a:gd name="T22" fmla="*/ 175 w 175"/>
                  <a:gd name="T23" fmla="*/ 151 h 162"/>
                  <a:gd name="T24" fmla="*/ 175 w 175"/>
                  <a:gd name="T25" fmla="*/ 15 h 162"/>
                  <a:gd name="T26" fmla="*/ 117 w 175"/>
                  <a:gd name="T27" fmla="*/ 0 h 162"/>
                  <a:gd name="T28" fmla="*/ 0 w 175"/>
                  <a:gd name="T29" fmla="*/ 116 h 162"/>
                  <a:gd name="T30" fmla="*/ 10 w 175"/>
                  <a:gd name="T31" fmla="*/ 162 h 162"/>
                  <a:gd name="T32" fmla="*/ 75 w 175"/>
                  <a:gd name="T3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5" h="162">
                    <a:moveTo>
                      <a:pt x="75" y="162"/>
                    </a:moveTo>
                    <a:cubicBezTo>
                      <a:pt x="82" y="162"/>
                      <a:pt x="87" y="158"/>
                      <a:pt x="87" y="152"/>
                    </a:cubicBezTo>
                    <a:cubicBezTo>
                      <a:pt x="87" y="147"/>
                      <a:pt x="82" y="143"/>
                      <a:pt x="76" y="142"/>
                    </a:cubicBezTo>
                    <a:cubicBezTo>
                      <a:pt x="69" y="142"/>
                      <a:pt x="69" y="142"/>
                      <a:pt x="69" y="142"/>
                    </a:cubicBezTo>
                    <a:cubicBezTo>
                      <a:pt x="52" y="141"/>
                      <a:pt x="37" y="126"/>
                      <a:pt x="37" y="109"/>
                    </a:cubicBezTo>
                    <a:cubicBezTo>
                      <a:pt x="37" y="92"/>
                      <a:pt x="52" y="78"/>
                      <a:pt x="70" y="78"/>
                    </a:cubicBezTo>
                    <a:cubicBezTo>
                      <a:pt x="114" y="78"/>
                      <a:pt x="114" y="78"/>
                      <a:pt x="114" y="78"/>
                    </a:cubicBezTo>
                    <a:cubicBezTo>
                      <a:pt x="132" y="78"/>
                      <a:pt x="146" y="92"/>
                      <a:pt x="146" y="110"/>
                    </a:cubicBezTo>
                    <a:cubicBezTo>
                      <a:pt x="146" y="151"/>
                      <a:pt x="146" y="151"/>
                      <a:pt x="146" y="151"/>
                    </a:cubicBezTo>
                    <a:cubicBezTo>
                      <a:pt x="146" y="157"/>
                      <a:pt x="152" y="162"/>
                      <a:pt x="158" y="162"/>
                    </a:cubicBezTo>
                    <a:cubicBezTo>
                      <a:pt x="163" y="162"/>
                      <a:pt x="163" y="162"/>
                      <a:pt x="163" y="162"/>
                    </a:cubicBezTo>
                    <a:cubicBezTo>
                      <a:pt x="169" y="162"/>
                      <a:pt x="175" y="157"/>
                      <a:pt x="175" y="151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58" y="5"/>
                      <a:pt x="138" y="0"/>
                      <a:pt x="117" y="0"/>
                    </a:cubicBezTo>
                    <a:cubicBezTo>
                      <a:pt x="52" y="0"/>
                      <a:pt x="0" y="52"/>
                      <a:pt x="0" y="116"/>
                    </a:cubicBezTo>
                    <a:cubicBezTo>
                      <a:pt x="0" y="132"/>
                      <a:pt x="4" y="148"/>
                      <a:pt x="10" y="162"/>
                    </a:cubicBezTo>
                    <a:lnTo>
                      <a:pt x="7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2281238" y="666750"/>
                <a:ext cx="885825" cy="842962"/>
              </a:xfrm>
              <a:custGeom>
                <a:avLst/>
                <a:gdLst>
                  <a:gd name="T0" fmla="*/ 174 w 211"/>
                  <a:gd name="T1" fmla="*/ 0 h 201"/>
                  <a:gd name="T2" fmla="*/ 174 w 211"/>
                  <a:gd name="T3" fmla="*/ 120 h 201"/>
                  <a:gd name="T4" fmla="*/ 141 w 211"/>
                  <a:gd name="T5" fmla="*/ 152 h 201"/>
                  <a:gd name="T6" fmla="*/ 136 w 211"/>
                  <a:gd name="T7" fmla="*/ 152 h 201"/>
                  <a:gd name="T8" fmla="*/ 103 w 211"/>
                  <a:gd name="T9" fmla="*/ 120 h 201"/>
                  <a:gd name="T10" fmla="*/ 103 w 211"/>
                  <a:gd name="T11" fmla="*/ 79 h 201"/>
                  <a:gd name="T12" fmla="*/ 92 w 211"/>
                  <a:gd name="T13" fmla="*/ 67 h 201"/>
                  <a:gd name="T14" fmla="*/ 48 w 211"/>
                  <a:gd name="T15" fmla="*/ 67 h 201"/>
                  <a:gd name="T16" fmla="*/ 36 w 211"/>
                  <a:gd name="T17" fmla="*/ 78 h 201"/>
                  <a:gd name="T18" fmla="*/ 48 w 211"/>
                  <a:gd name="T19" fmla="*/ 90 h 201"/>
                  <a:gd name="T20" fmla="*/ 55 w 211"/>
                  <a:gd name="T21" fmla="*/ 90 h 201"/>
                  <a:gd name="T22" fmla="*/ 86 w 211"/>
                  <a:gd name="T23" fmla="*/ 122 h 201"/>
                  <a:gd name="T24" fmla="*/ 53 w 211"/>
                  <a:gd name="T25" fmla="*/ 152 h 201"/>
                  <a:gd name="T26" fmla="*/ 0 w 211"/>
                  <a:gd name="T27" fmla="*/ 152 h 201"/>
                  <a:gd name="T28" fmla="*/ 95 w 211"/>
                  <a:gd name="T29" fmla="*/ 201 h 201"/>
                  <a:gd name="T30" fmla="*/ 211 w 211"/>
                  <a:gd name="T31" fmla="*/ 85 h 201"/>
                  <a:gd name="T32" fmla="*/ 174 w 211"/>
                  <a:gd name="T33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" h="201">
                    <a:moveTo>
                      <a:pt x="174" y="0"/>
                    </a:moveTo>
                    <a:cubicBezTo>
                      <a:pt x="174" y="120"/>
                      <a:pt x="174" y="120"/>
                      <a:pt x="174" y="120"/>
                    </a:cubicBezTo>
                    <a:cubicBezTo>
                      <a:pt x="174" y="138"/>
                      <a:pt x="159" y="152"/>
                      <a:pt x="141" y="152"/>
                    </a:cubicBezTo>
                    <a:cubicBezTo>
                      <a:pt x="136" y="152"/>
                      <a:pt x="136" y="152"/>
                      <a:pt x="136" y="152"/>
                    </a:cubicBezTo>
                    <a:cubicBezTo>
                      <a:pt x="118" y="152"/>
                      <a:pt x="103" y="138"/>
                      <a:pt x="103" y="12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03" y="73"/>
                      <a:pt x="98" y="67"/>
                      <a:pt x="92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2" y="67"/>
                      <a:pt x="36" y="72"/>
                      <a:pt x="36" y="78"/>
                    </a:cubicBezTo>
                    <a:cubicBezTo>
                      <a:pt x="36" y="84"/>
                      <a:pt x="42" y="90"/>
                      <a:pt x="48" y="90"/>
                    </a:cubicBezTo>
                    <a:cubicBezTo>
                      <a:pt x="55" y="90"/>
                      <a:pt x="55" y="90"/>
                      <a:pt x="55" y="90"/>
                    </a:cubicBezTo>
                    <a:cubicBezTo>
                      <a:pt x="73" y="91"/>
                      <a:pt x="87" y="106"/>
                      <a:pt x="86" y="122"/>
                    </a:cubicBezTo>
                    <a:cubicBezTo>
                      <a:pt x="86" y="139"/>
                      <a:pt x="71" y="152"/>
                      <a:pt x="53" y="152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21" y="182"/>
                      <a:pt x="55" y="201"/>
                      <a:pt x="95" y="201"/>
                    </a:cubicBezTo>
                    <a:cubicBezTo>
                      <a:pt x="159" y="201"/>
                      <a:pt x="211" y="149"/>
                      <a:pt x="211" y="85"/>
                    </a:cubicBezTo>
                    <a:cubicBezTo>
                      <a:pt x="211" y="51"/>
                      <a:pt x="197" y="21"/>
                      <a:pt x="17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Raleway Light"/>
                </a:endParaRPr>
              </a:p>
            </p:txBody>
          </p:sp>
        </p:grp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6046664" y="2805566"/>
              <a:ext cx="2354201" cy="2146695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55" name="Freeform 326"/>
            <p:cNvSpPr>
              <a:spLocks noChangeArrowheads="1"/>
            </p:cNvSpPr>
            <p:nvPr/>
          </p:nvSpPr>
          <p:spPr bwMode="auto">
            <a:xfrm>
              <a:off x="20907709" y="7596294"/>
              <a:ext cx="2146973" cy="2049278"/>
            </a:xfrm>
            <a:custGeom>
              <a:avLst/>
              <a:gdLst>
                <a:gd name="T0" fmla="*/ 1347 w 1348"/>
                <a:gd name="T1" fmla="*/ 786 h 1289"/>
                <a:gd name="T2" fmla="*/ 1347 w 1348"/>
                <a:gd name="T3" fmla="*/ 1288 h 1289"/>
                <a:gd name="T4" fmla="*/ 1054 w 1348"/>
                <a:gd name="T5" fmla="*/ 1288 h 1289"/>
                <a:gd name="T6" fmla="*/ 1054 w 1348"/>
                <a:gd name="T7" fmla="*/ 819 h 1289"/>
                <a:gd name="T8" fmla="*/ 912 w 1348"/>
                <a:gd name="T9" fmla="*/ 627 h 1289"/>
                <a:gd name="T10" fmla="*/ 761 w 1348"/>
                <a:gd name="T11" fmla="*/ 736 h 1289"/>
                <a:gd name="T12" fmla="*/ 753 w 1348"/>
                <a:gd name="T13" fmla="*/ 803 h 1289"/>
                <a:gd name="T14" fmla="*/ 753 w 1348"/>
                <a:gd name="T15" fmla="*/ 1288 h 1289"/>
                <a:gd name="T16" fmla="*/ 468 w 1348"/>
                <a:gd name="T17" fmla="*/ 1288 h 1289"/>
                <a:gd name="T18" fmla="*/ 468 w 1348"/>
                <a:gd name="T19" fmla="*/ 418 h 1289"/>
                <a:gd name="T20" fmla="*/ 753 w 1348"/>
                <a:gd name="T21" fmla="*/ 418 h 1289"/>
                <a:gd name="T22" fmla="*/ 753 w 1348"/>
                <a:gd name="T23" fmla="*/ 543 h 1289"/>
                <a:gd name="T24" fmla="*/ 1012 w 1348"/>
                <a:gd name="T25" fmla="*/ 401 h 1289"/>
                <a:gd name="T26" fmla="*/ 1347 w 1348"/>
                <a:gd name="T27" fmla="*/ 786 h 1289"/>
                <a:gd name="T28" fmla="*/ 167 w 1348"/>
                <a:gd name="T29" fmla="*/ 0 h 1289"/>
                <a:gd name="T30" fmla="*/ 0 w 1348"/>
                <a:gd name="T31" fmla="*/ 151 h 1289"/>
                <a:gd name="T32" fmla="*/ 159 w 1348"/>
                <a:gd name="T33" fmla="*/ 301 h 1289"/>
                <a:gd name="T34" fmla="*/ 167 w 1348"/>
                <a:gd name="T35" fmla="*/ 301 h 1289"/>
                <a:gd name="T36" fmla="*/ 326 w 1348"/>
                <a:gd name="T37" fmla="*/ 151 h 1289"/>
                <a:gd name="T38" fmla="*/ 167 w 1348"/>
                <a:gd name="T39" fmla="*/ 0 h 1289"/>
                <a:gd name="T40" fmla="*/ 17 w 1348"/>
                <a:gd name="T41" fmla="*/ 1288 h 1289"/>
                <a:gd name="T42" fmla="*/ 310 w 1348"/>
                <a:gd name="T43" fmla="*/ 1288 h 1289"/>
                <a:gd name="T44" fmla="*/ 310 w 1348"/>
                <a:gd name="T45" fmla="*/ 418 h 1289"/>
                <a:gd name="T46" fmla="*/ 17 w 1348"/>
                <a:gd name="T47" fmla="*/ 418 h 1289"/>
                <a:gd name="T48" fmla="*/ 17 w 1348"/>
                <a:gd name="T49" fmla="*/ 1288 h 1289"/>
                <a:gd name="T50" fmla="*/ 17 w 1348"/>
                <a:gd name="T51" fmla="*/ 1288 h 1289"/>
                <a:gd name="T52" fmla="*/ 17 w 1348"/>
                <a:gd name="T53" fmla="*/ 1288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8" h="1289">
                  <a:moveTo>
                    <a:pt x="1347" y="786"/>
                  </a:moveTo>
                  <a:cubicBezTo>
                    <a:pt x="1347" y="1288"/>
                    <a:pt x="1347" y="1288"/>
                    <a:pt x="1347" y="1288"/>
                  </a:cubicBezTo>
                  <a:cubicBezTo>
                    <a:pt x="1054" y="1288"/>
                    <a:pt x="1054" y="1288"/>
                    <a:pt x="1054" y="1288"/>
                  </a:cubicBezTo>
                  <a:cubicBezTo>
                    <a:pt x="1054" y="819"/>
                    <a:pt x="1054" y="819"/>
                    <a:pt x="1054" y="819"/>
                  </a:cubicBezTo>
                  <a:cubicBezTo>
                    <a:pt x="1054" y="702"/>
                    <a:pt x="1020" y="627"/>
                    <a:pt x="912" y="627"/>
                  </a:cubicBezTo>
                  <a:cubicBezTo>
                    <a:pt x="836" y="627"/>
                    <a:pt x="786" y="677"/>
                    <a:pt x="761" y="736"/>
                  </a:cubicBezTo>
                  <a:cubicBezTo>
                    <a:pt x="761" y="752"/>
                    <a:pt x="753" y="777"/>
                    <a:pt x="753" y="803"/>
                  </a:cubicBezTo>
                  <a:cubicBezTo>
                    <a:pt x="753" y="1288"/>
                    <a:pt x="753" y="1288"/>
                    <a:pt x="753" y="1288"/>
                  </a:cubicBezTo>
                  <a:cubicBezTo>
                    <a:pt x="468" y="1288"/>
                    <a:pt x="468" y="1288"/>
                    <a:pt x="468" y="1288"/>
                  </a:cubicBezTo>
                  <a:cubicBezTo>
                    <a:pt x="468" y="1288"/>
                    <a:pt x="468" y="502"/>
                    <a:pt x="468" y="418"/>
                  </a:cubicBezTo>
                  <a:cubicBezTo>
                    <a:pt x="753" y="418"/>
                    <a:pt x="753" y="418"/>
                    <a:pt x="753" y="418"/>
                  </a:cubicBezTo>
                  <a:cubicBezTo>
                    <a:pt x="753" y="543"/>
                    <a:pt x="753" y="543"/>
                    <a:pt x="753" y="543"/>
                  </a:cubicBezTo>
                  <a:cubicBezTo>
                    <a:pt x="795" y="485"/>
                    <a:pt x="862" y="401"/>
                    <a:pt x="1012" y="401"/>
                  </a:cubicBezTo>
                  <a:cubicBezTo>
                    <a:pt x="1204" y="401"/>
                    <a:pt x="1347" y="527"/>
                    <a:pt x="1347" y="786"/>
                  </a:cubicBezTo>
                  <a:close/>
                  <a:moveTo>
                    <a:pt x="167" y="0"/>
                  </a:moveTo>
                  <a:cubicBezTo>
                    <a:pt x="67" y="0"/>
                    <a:pt x="0" y="67"/>
                    <a:pt x="0" y="151"/>
                  </a:cubicBezTo>
                  <a:cubicBezTo>
                    <a:pt x="0" y="234"/>
                    <a:pt x="67" y="301"/>
                    <a:pt x="159" y="301"/>
                  </a:cubicBezTo>
                  <a:cubicBezTo>
                    <a:pt x="167" y="301"/>
                    <a:pt x="167" y="301"/>
                    <a:pt x="167" y="301"/>
                  </a:cubicBezTo>
                  <a:cubicBezTo>
                    <a:pt x="268" y="301"/>
                    <a:pt x="326" y="234"/>
                    <a:pt x="326" y="151"/>
                  </a:cubicBezTo>
                  <a:cubicBezTo>
                    <a:pt x="326" y="67"/>
                    <a:pt x="268" y="0"/>
                    <a:pt x="167" y="0"/>
                  </a:cubicBezTo>
                  <a:close/>
                  <a:moveTo>
                    <a:pt x="17" y="1288"/>
                  </a:moveTo>
                  <a:cubicBezTo>
                    <a:pt x="310" y="1288"/>
                    <a:pt x="310" y="1288"/>
                    <a:pt x="310" y="1288"/>
                  </a:cubicBezTo>
                  <a:cubicBezTo>
                    <a:pt x="310" y="418"/>
                    <a:pt x="310" y="418"/>
                    <a:pt x="310" y="418"/>
                  </a:cubicBezTo>
                  <a:cubicBezTo>
                    <a:pt x="17" y="418"/>
                    <a:pt x="17" y="418"/>
                    <a:pt x="17" y="418"/>
                  </a:cubicBezTo>
                  <a:lnTo>
                    <a:pt x="17" y="1288"/>
                  </a:lnTo>
                  <a:close/>
                  <a:moveTo>
                    <a:pt x="17" y="1288"/>
                  </a:moveTo>
                  <a:lnTo>
                    <a:pt x="17" y="1288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latin typeface="Raleway Light"/>
                <a:ea typeface="SimSun" charset="0"/>
              </a:endParaRPr>
            </a:p>
          </p:txBody>
        </p:sp>
        <p:sp>
          <p:nvSpPr>
            <p:cNvPr id="56" name="AutoShape 64"/>
            <p:cNvSpPr>
              <a:spLocks/>
            </p:cNvSpPr>
            <p:nvPr/>
          </p:nvSpPr>
          <p:spPr bwMode="auto">
            <a:xfrm>
              <a:off x="18525999" y="8750776"/>
              <a:ext cx="1500024" cy="149441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61"/>
                    <a:pt x="21208" y="481"/>
                  </a:cubicBezTo>
                  <a:cubicBezTo>
                    <a:pt x="21470" y="798"/>
                    <a:pt x="21599" y="1177"/>
                    <a:pt x="21599" y="1618"/>
                  </a:cubicBezTo>
                  <a:lnTo>
                    <a:pt x="21599" y="19981"/>
                  </a:lnTo>
                  <a:cubicBezTo>
                    <a:pt x="21599" y="20422"/>
                    <a:pt x="21470" y="20801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79" y="21599"/>
                    <a:pt x="663" y="21441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81"/>
                  </a:cubicBezTo>
                  <a:cubicBezTo>
                    <a:pt x="663" y="161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252"/>
                  </a:moveTo>
                  <a:lnTo>
                    <a:pt x="8590" y="2252"/>
                  </a:lnTo>
                  <a:lnTo>
                    <a:pt x="8426" y="3545"/>
                  </a:lnTo>
                  <a:lnTo>
                    <a:pt x="1804" y="3545"/>
                  </a:lnTo>
                  <a:lnTo>
                    <a:pt x="1804" y="5501"/>
                  </a:lnTo>
                  <a:lnTo>
                    <a:pt x="19805" y="5501"/>
                  </a:lnTo>
                  <a:lnTo>
                    <a:pt x="19805" y="2252"/>
                  </a:lnTo>
                  <a:close/>
                  <a:moveTo>
                    <a:pt x="19805" y="17746"/>
                  </a:moveTo>
                  <a:lnTo>
                    <a:pt x="1804" y="17746"/>
                  </a:lnTo>
                  <a:lnTo>
                    <a:pt x="1804" y="19350"/>
                  </a:lnTo>
                  <a:lnTo>
                    <a:pt x="19805" y="19350"/>
                  </a:lnTo>
                  <a:lnTo>
                    <a:pt x="19805" y="17746"/>
                  </a:lnTo>
                  <a:close/>
                  <a:moveTo>
                    <a:pt x="3116" y="2743"/>
                  </a:moveTo>
                  <a:lnTo>
                    <a:pt x="6820" y="2743"/>
                  </a:lnTo>
                  <a:lnTo>
                    <a:pt x="6820" y="1436"/>
                  </a:lnTo>
                  <a:lnTo>
                    <a:pt x="3116" y="1436"/>
                  </a:lnTo>
                  <a:lnTo>
                    <a:pt x="3116" y="2743"/>
                  </a:lnTo>
                  <a:close/>
                  <a:moveTo>
                    <a:pt x="6529" y="11631"/>
                  </a:moveTo>
                  <a:cubicBezTo>
                    <a:pt x="6529" y="12342"/>
                    <a:pt x="6639" y="13011"/>
                    <a:pt x="6862" y="13634"/>
                  </a:cubicBezTo>
                  <a:cubicBezTo>
                    <a:pt x="7084" y="14257"/>
                    <a:pt x="7388" y="14800"/>
                    <a:pt x="7775" y="15264"/>
                  </a:cubicBezTo>
                  <a:cubicBezTo>
                    <a:pt x="8162" y="15731"/>
                    <a:pt x="8617" y="16095"/>
                    <a:pt x="9134" y="16359"/>
                  </a:cubicBezTo>
                  <a:cubicBezTo>
                    <a:pt x="9655" y="16630"/>
                    <a:pt x="10211" y="16762"/>
                    <a:pt x="10806" y="16762"/>
                  </a:cubicBezTo>
                  <a:cubicBezTo>
                    <a:pt x="11398" y="16762"/>
                    <a:pt x="11954" y="16630"/>
                    <a:pt x="12470" y="16359"/>
                  </a:cubicBezTo>
                  <a:cubicBezTo>
                    <a:pt x="12984" y="16095"/>
                    <a:pt x="13435" y="15731"/>
                    <a:pt x="13824" y="15264"/>
                  </a:cubicBezTo>
                  <a:cubicBezTo>
                    <a:pt x="14211" y="14800"/>
                    <a:pt x="14515" y="14257"/>
                    <a:pt x="14737" y="13634"/>
                  </a:cubicBezTo>
                  <a:cubicBezTo>
                    <a:pt x="14960" y="13011"/>
                    <a:pt x="15070" y="12342"/>
                    <a:pt x="15070" y="11631"/>
                  </a:cubicBezTo>
                  <a:cubicBezTo>
                    <a:pt x="15070" y="10917"/>
                    <a:pt x="14960" y="10250"/>
                    <a:pt x="14737" y="9625"/>
                  </a:cubicBezTo>
                  <a:cubicBezTo>
                    <a:pt x="14515" y="9002"/>
                    <a:pt x="14211" y="8461"/>
                    <a:pt x="13824" y="8003"/>
                  </a:cubicBezTo>
                  <a:cubicBezTo>
                    <a:pt x="13435" y="7542"/>
                    <a:pt x="12982" y="7178"/>
                    <a:pt x="12463" y="6914"/>
                  </a:cubicBezTo>
                  <a:cubicBezTo>
                    <a:pt x="11944" y="6646"/>
                    <a:pt x="11391" y="6511"/>
                    <a:pt x="10806" y="6511"/>
                  </a:cubicBezTo>
                  <a:cubicBezTo>
                    <a:pt x="10211" y="6511"/>
                    <a:pt x="9655" y="6646"/>
                    <a:pt x="9134" y="6914"/>
                  </a:cubicBezTo>
                  <a:cubicBezTo>
                    <a:pt x="8617" y="7178"/>
                    <a:pt x="8162" y="7542"/>
                    <a:pt x="7775" y="8003"/>
                  </a:cubicBezTo>
                  <a:cubicBezTo>
                    <a:pt x="7388" y="8461"/>
                    <a:pt x="7084" y="9002"/>
                    <a:pt x="6862" y="9625"/>
                  </a:cubicBezTo>
                  <a:cubicBezTo>
                    <a:pt x="6639" y="10250"/>
                    <a:pt x="6529" y="10917"/>
                    <a:pt x="6529" y="11631"/>
                  </a:cubicBezTo>
                  <a:moveTo>
                    <a:pt x="13724" y="11631"/>
                  </a:moveTo>
                  <a:cubicBezTo>
                    <a:pt x="13724" y="12109"/>
                    <a:pt x="13648" y="12565"/>
                    <a:pt x="13501" y="12999"/>
                  </a:cubicBezTo>
                  <a:cubicBezTo>
                    <a:pt x="13352" y="13434"/>
                    <a:pt x="13146" y="13813"/>
                    <a:pt x="12879" y="14127"/>
                  </a:cubicBezTo>
                  <a:cubicBezTo>
                    <a:pt x="12612" y="14439"/>
                    <a:pt x="12301" y="14688"/>
                    <a:pt x="11942" y="14870"/>
                  </a:cubicBezTo>
                  <a:cubicBezTo>
                    <a:pt x="11582" y="15052"/>
                    <a:pt x="11205" y="15144"/>
                    <a:pt x="10806" y="15144"/>
                  </a:cubicBezTo>
                  <a:cubicBezTo>
                    <a:pt x="10407" y="15144"/>
                    <a:pt x="10025" y="15052"/>
                    <a:pt x="9662" y="14870"/>
                  </a:cubicBezTo>
                  <a:cubicBezTo>
                    <a:pt x="9300" y="14688"/>
                    <a:pt x="8987" y="14439"/>
                    <a:pt x="8725" y="14127"/>
                  </a:cubicBezTo>
                  <a:cubicBezTo>
                    <a:pt x="8463" y="13813"/>
                    <a:pt x="8257" y="13440"/>
                    <a:pt x="8103" y="13008"/>
                  </a:cubicBezTo>
                  <a:cubicBezTo>
                    <a:pt x="7951" y="12579"/>
                    <a:pt x="7875" y="12118"/>
                    <a:pt x="7875" y="11631"/>
                  </a:cubicBezTo>
                  <a:cubicBezTo>
                    <a:pt x="7875" y="11152"/>
                    <a:pt x="7951" y="10700"/>
                    <a:pt x="8103" y="10265"/>
                  </a:cubicBezTo>
                  <a:cubicBezTo>
                    <a:pt x="8257" y="9836"/>
                    <a:pt x="8463" y="9460"/>
                    <a:pt x="8725" y="9140"/>
                  </a:cubicBezTo>
                  <a:cubicBezTo>
                    <a:pt x="8987" y="8823"/>
                    <a:pt x="9298" y="8576"/>
                    <a:pt x="9657" y="8394"/>
                  </a:cubicBezTo>
                  <a:cubicBezTo>
                    <a:pt x="10015" y="8218"/>
                    <a:pt x="10399" y="8130"/>
                    <a:pt x="10806" y="8130"/>
                  </a:cubicBezTo>
                  <a:cubicBezTo>
                    <a:pt x="11205" y="8130"/>
                    <a:pt x="11582" y="8218"/>
                    <a:pt x="11942" y="8394"/>
                  </a:cubicBezTo>
                  <a:cubicBezTo>
                    <a:pt x="12301" y="8576"/>
                    <a:pt x="12612" y="8823"/>
                    <a:pt x="12879" y="9140"/>
                  </a:cubicBezTo>
                  <a:cubicBezTo>
                    <a:pt x="13146" y="9460"/>
                    <a:pt x="13352" y="9836"/>
                    <a:pt x="13501" y="10265"/>
                  </a:cubicBezTo>
                  <a:cubicBezTo>
                    <a:pt x="13648" y="10700"/>
                    <a:pt x="13724" y="11152"/>
                    <a:pt x="13724" y="11631"/>
                  </a:cubicBezTo>
                  <a:moveTo>
                    <a:pt x="9692" y="11631"/>
                  </a:moveTo>
                  <a:cubicBezTo>
                    <a:pt x="9692" y="11246"/>
                    <a:pt x="9799" y="10929"/>
                    <a:pt x="10020" y="10682"/>
                  </a:cubicBezTo>
                  <a:cubicBezTo>
                    <a:pt x="10238" y="10432"/>
                    <a:pt x="10500" y="10309"/>
                    <a:pt x="10806" y="10309"/>
                  </a:cubicBezTo>
                  <a:lnTo>
                    <a:pt x="10806" y="10280"/>
                  </a:lnTo>
                  <a:cubicBezTo>
                    <a:pt x="10945" y="10280"/>
                    <a:pt x="11065" y="10224"/>
                    <a:pt x="11163" y="10109"/>
                  </a:cubicBezTo>
                  <a:cubicBezTo>
                    <a:pt x="11261" y="9998"/>
                    <a:pt x="11310" y="9862"/>
                    <a:pt x="11310" y="9704"/>
                  </a:cubicBezTo>
                  <a:cubicBezTo>
                    <a:pt x="11310" y="9533"/>
                    <a:pt x="11261" y="9392"/>
                    <a:pt x="11163" y="9275"/>
                  </a:cubicBezTo>
                  <a:cubicBezTo>
                    <a:pt x="11065" y="9157"/>
                    <a:pt x="10945" y="9096"/>
                    <a:pt x="10806" y="9096"/>
                  </a:cubicBezTo>
                  <a:cubicBezTo>
                    <a:pt x="10228" y="9096"/>
                    <a:pt x="9733" y="9348"/>
                    <a:pt x="9322" y="9848"/>
                  </a:cubicBezTo>
                  <a:cubicBezTo>
                    <a:pt x="8913" y="10350"/>
                    <a:pt x="8708" y="10943"/>
                    <a:pt x="8708" y="11628"/>
                  </a:cubicBezTo>
                  <a:cubicBezTo>
                    <a:pt x="8708" y="11777"/>
                    <a:pt x="8757" y="11913"/>
                    <a:pt x="8854" y="12027"/>
                  </a:cubicBezTo>
                  <a:cubicBezTo>
                    <a:pt x="8952" y="12147"/>
                    <a:pt x="9063" y="12206"/>
                    <a:pt x="9187" y="12206"/>
                  </a:cubicBezTo>
                  <a:cubicBezTo>
                    <a:pt x="9329" y="12206"/>
                    <a:pt x="9447" y="12148"/>
                    <a:pt x="9545" y="12027"/>
                  </a:cubicBezTo>
                  <a:cubicBezTo>
                    <a:pt x="9643" y="11916"/>
                    <a:pt x="9692" y="11780"/>
                    <a:pt x="9692" y="11631"/>
                  </a:cubicBezTo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lIns="101578" tIns="101578" rIns="101578" bIns="101578" anchor="ctr"/>
            <a:lstStyle/>
            <a:p>
              <a:pPr defTabSz="914195">
                <a:defRPr/>
              </a:pPr>
              <a:endParaRPr lang="es-ES" sz="58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7" name="Freeform 234"/>
            <p:cNvSpPr>
              <a:spLocks noChangeArrowheads="1"/>
            </p:cNvSpPr>
            <p:nvPr/>
          </p:nvSpPr>
          <p:spPr bwMode="auto">
            <a:xfrm>
              <a:off x="19107697" y="1161277"/>
              <a:ext cx="1084972" cy="1559606"/>
            </a:xfrm>
            <a:custGeom>
              <a:avLst/>
              <a:gdLst>
                <a:gd name="T0" fmla="*/ 499 w 667"/>
                <a:gd name="T1" fmla="*/ 52 h 959"/>
                <a:gd name="T2" fmla="*/ 551 w 667"/>
                <a:gd name="T3" fmla="*/ 104 h 959"/>
                <a:gd name="T4" fmla="*/ 593 w 667"/>
                <a:gd name="T5" fmla="*/ 219 h 959"/>
                <a:gd name="T6" fmla="*/ 562 w 667"/>
                <a:gd name="T7" fmla="*/ 323 h 959"/>
                <a:gd name="T8" fmla="*/ 478 w 667"/>
                <a:gd name="T9" fmla="*/ 396 h 959"/>
                <a:gd name="T10" fmla="*/ 437 w 667"/>
                <a:gd name="T11" fmla="*/ 459 h 959"/>
                <a:gd name="T12" fmla="*/ 478 w 667"/>
                <a:gd name="T13" fmla="*/ 511 h 959"/>
                <a:gd name="T14" fmla="*/ 572 w 667"/>
                <a:gd name="T15" fmla="*/ 583 h 959"/>
                <a:gd name="T16" fmla="*/ 624 w 667"/>
                <a:gd name="T17" fmla="*/ 667 h 959"/>
                <a:gd name="T18" fmla="*/ 614 w 667"/>
                <a:gd name="T19" fmla="*/ 812 h 959"/>
                <a:gd name="T20" fmla="*/ 437 w 667"/>
                <a:gd name="T21" fmla="*/ 937 h 959"/>
                <a:gd name="T22" fmla="*/ 166 w 667"/>
                <a:gd name="T23" fmla="*/ 948 h 959"/>
                <a:gd name="T24" fmla="*/ 20 w 667"/>
                <a:gd name="T25" fmla="*/ 844 h 959"/>
                <a:gd name="T26" fmla="*/ 20 w 667"/>
                <a:gd name="T27" fmla="*/ 698 h 959"/>
                <a:gd name="T28" fmla="*/ 166 w 667"/>
                <a:gd name="T29" fmla="*/ 594 h 959"/>
                <a:gd name="T30" fmla="*/ 301 w 667"/>
                <a:gd name="T31" fmla="*/ 573 h 959"/>
                <a:gd name="T32" fmla="*/ 333 w 667"/>
                <a:gd name="T33" fmla="*/ 531 h 959"/>
                <a:gd name="T34" fmla="*/ 322 w 667"/>
                <a:gd name="T35" fmla="*/ 459 h 959"/>
                <a:gd name="T36" fmla="*/ 312 w 667"/>
                <a:gd name="T37" fmla="*/ 438 h 959"/>
                <a:gd name="T38" fmla="*/ 197 w 667"/>
                <a:gd name="T39" fmla="*/ 417 h 959"/>
                <a:gd name="T40" fmla="*/ 83 w 667"/>
                <a:gd name="T41" fmla="*/ 313 h 959"/>
                <a:gd name="T42" fmla="*/ 93 w 667"/>
                <a:gd name="T43" fmla="*/ 156 h 959"/>
                <a:gd name="T44" fmla="*/ 270 w 667"/>
                <a:gd name="T45" fmla="*/ 21 h 959"/>
                <a:gd name="T46" fmla="*/ 666 w 667"/>
                <a:gd name="T47" fmla="*/ 0 h 959"/>
                <a:gd name="T48" fmla="*/ 551 w 667"/>
                <a:gd name="T49" fmla="*/ 771 h 959"/>
                <a:gd name="T50" fmla="*/ 520 w 667"/>
                <a:gd name="T51" fmla="*/ 687 h 959"/>
                <a:gd name="T52" fmla="*/ 406 w 667"/>
                <a:gd name="T53" fmla="*/ 604 h 959"/>
                <a:gd name="T54" fmla="*/ 374 w 667"/>
                <a:gd name="T55" fmla="*/ 604 h 959"/>
                <a:gd name="T56" fmla="*/ 322 w 667"/>
                <a:gd name="T57" fmla="*/ 604 h 959"/>
                <a:gd name="T58" fmla="*/ 239 w 667"/>
                <a:gd name="T59" fmla="*/ 625 h 959"/>
                <a:gd name="T60" fmla="*/ 166 w 667"/>
                <a:gd name="T61" fmla="*/ 656 h 959"/>
                <a:gd name="T62" fmla="*/ 124 w 667"/>
                <a:gd name="T63" fmla="*/ 750 h 959"/>
                <a:gd name="T64" fmla="*/ 187 w 667"/>
                <a:gd name="T65" fmla="*/ 854 h 959"/>
                <a:gd name="T66" fmla="*/ 353 w 667"/>
                <a:gd name="T67" fmla="*/ 906 h 959"/>
                <a:gd name="T68" fmla="*/ 551 w 667"/>
                <a:gd name="T69" fmla="*/ 771 h 959"/>
                <a:gd name="T70" fmla="*/ 468 w 667"/>
                <a:gd name="T71" fmla="*/ 323 h 959"/>
                <a:gd name="T72" fmla="*/ 468 w 667"/>
                <a:gd name="T73" fmla="*/ 198 h 959"/>
                <a:gd name="T74" fmla="*/ 385 w 667"/>
                <a:gd name="T75" fmla="*/ 73 h 959"/>
                <a:gd name="T76" fmla="*/ 260 w 667"/>
                <a:gd name="T77" fmla="*/ 63 h 959"/>
                <a:gd name="T78" fmla="*/ 197 w 667"/>
                <a:gd name="T79" fmla="*/ 136 h 959"/>
                <a:gd name="T80" fmla="*/ 197 w 667"/>
                <a:gd name="T81" fmla="*/ 250 h 959"/>
                <a:gd name="T82" fmla="*/ 281 w 667"/>
                <a:gd name="T83" fmla="*/ 375 h 959"/>
                <a:gd name="T84" fmla="*/ 406 w 667"/>
                <a:gd name="T85" fmla="*/ 396 h 959"/>
                <a:gd name="T86" fmla="*/ 437 w 667"/>
                <a:gd name="T87" fmla="*/ 365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7" h="959">
                  <a:moveTo>
                    <a:pt x="583" y="52"/>
                  </a:moveTo>
                  <a:cubicBezTo>
                    <a:pt x="499" y="52"/>
                    <a:pt x="499" y="52"/>
                    <a:pt x="499" y="52"/>
                  </a:cubicBezTo>
                  <a:cubicBezTo>
                    <a:pt x="520" y="73"/>
                    <a:pt x="520" y="73"/>
                    <a:pt x="520" y="73"/>
                  </a:cubicBezTo>
                  <a:cubicBezTo>
                    <a:pt x="531" y="84"/>
                    <a:pt x="541" y="94"/>
                    <a:pt x="551" y="104"/>
                  </a:cubicBezTo>
                  <a:cubicBezTo>
                    <a:pt x="562" y="125"/>
                    <a:pt x="572" y="136"/>
                    <a:pt x="583" y="156"/>
                  </a:cubicBezTo>
                  <a:cubicBezTo>
                    <a:pt x="593" y="177"/>
                    <a:pt x="593" y="198"/>
                    <a:pt x="593" y="219"/>
                  </a:cubicBezTo>
                  <a:cubicBezTo>
                    <a:pt x="593" y="240"/>
                    <a:pt x="593" y="261"/>
                    <a:pt x="583" y="281"/>
                  </a:cubicBezTo>
                  <a:cubicBezTo>
                    <a:pt x="572" y="292"/>
                    <a:pt x="572" y="313"/>
                    <a:pt x="562" y="323"/>
                  </a:cubicBezTo>
                  <a:cubicBezTo>
                    <a:pt x="551" y="344"/>
                    <a:pt x="531" y="354"/>
                    <a:pt x="520" y="365"/>
                  </a:cubicBezTo>
                  <a:cubicBezTo>
                    <a:pt x="478" y="396"/>
                    <a:pt x="478" y="396"/>
                    <a:pt x="478" y="396"/>
                  </a:cubicBezTo>
                  <a:cubicBezTo>
                    <a:pt x="468" y="406"/>
                    <a:pt x="458" y="417"/>
                    <a:pt x="458" y="417"/>
                  </a:cubicBezTo>
                  <a:cubicBezTo>
                    <a:pt x="447" y="427"/>
                    <a:pt x="437" y="438"/>
                    <a:pt x="437" y="459"/>
                  </a:cubicBezTo>
                  <a:cubicBezTo>
                    <a:pt x="437" y="469"/>
                    <a:pt x="447" y="479"/>
                    <a:pt x="458" y="490"/>
                  </a:cubicBezTo>
                  <a:cubicBezTo>
                    <a:pt x="468" y="500"/>
                    <a:pt x="478" y="511"/>
                    <a:pt x="478" y="511"/>
                  </a:cubicBezTo>
                  <a:cubicBezTo>
                    <a:pt x="531" y="542"/>
                    <a:pt x="531" y="542"/>
                    <a:pt x="531" y="542"/>
                  </a:cubicBezTo>
                  <a:cubicBezTo>
                    <a:pt x="541" y="552"/>
                    <a:pt x="562" y="573"/>
                    <a:pt x="572" y="583"/>
                  </a:cubicBezTo>
                  <a:cubicBezTo>
                    <a:pt x="583" y="594"/>
                    <a:pt x="593" y="604"/>
                    <a:pt x="603" y="614"/>
                  </a:cubicBezTo>
                  <a:cubicBezTo>
                    <a:pt x="614" y="635"/>
                    <a:pt x="614" y="646"/>
                    <a:pt x="624" y="667"/>
                  </a:cubicBezTo>
                  <a:cubicBezTo>
                    <a:pt x="624" y="677"/>
                    <a:pt x="635" y="698"/>
                    <a:pt x="635" y="719"/>
                  </a:cubicBezTo>
                  <a:cubicBezTo>
                    <a:pt x="635" y="750"/>
                    <a:pt x="624" y="781"/>
                    <a:pt x="614" y="812"/>
                  </a:cubicBezTo>
                  <a:cubicBezTo>
                    <a:pt x="593" y="833"/>
                    <a:pt x="572" y="864"/>
                    <a:pt x="541" y="885"/>
                  </a:cubicBezTo>
                  <a:cubicBezTo>
                    <a:pt x="520" y="906"/>
                    <a:pt x="478" y="927"/>
                    <a:pt x="437" y="937"/>
                  </a:cubicBezTo>
                  <a:cubicBezTo>
                    <a:pt x="395" y="948"/>
                    <a:pt x="343" y="958"/>
                    <a:pt x="291" y="958"/>
                  </a:cubicBezTo>
                  <a:cubicBezTo>
                    <a:pt x="239" y="958"/>
                    <a:pt x="197" y="958"/>
                    <a:pt x="166" y="948"/>
                  </a:cubicBezTo>
                  <a:cubicBezTo>
                    <a:pt x="124" y="937"/>
                    <a:pt x="93" y="917"/>
                    <a:pt x="72" y="906"/>
                  </a:cubicBezTo>
                  <a:cubicBezTo>
                    <a:pt x="51" y="885"/>
                    <a:pt x="31" y="864"/>
                    <a:pt x="20" y="844"/>
                  </a:cubicBezTo>
                  <a:cubicBezTo>
                    <a:pt x="10" y="823"/>
                    <a:pt x="0" y="802"/>
                    <a:pt x="0" y="781"/>
                  </a:cubicBezTo>
                  <a:cubicBezTo>
                    <a:pt x="0" y="760"/>
                    <a:pt x="10" y="729"/>
                    <a:pt x="20" y="698"/>
                  </a:cubicBezTo>
                  <a:cubicBezTo>
                    <a:pt x="41" y="677"/>
                    <a:pt x="62" y="646"/>
                    <a:pt x="103" y="625"/>
                  </a:cubicBezTo>
                  <a:cubicBezTo>
                    <a:pt x="124" y="614"/>
                    <a:pt x="145" y="604"/>
                    <a:pt x="166" y="594"/>
                  </a:cubicBezTo>
                  <a:cubicBezTo>
                    <a:pt x="197" y="594"/>
                    <a:pt x="218" y="583"/>
                    <a:pt x="239" y="583"/>
                  </a:cubicBezTo>
                  <a:cubicBezTo>
                    <a:pt x="260" y="573"/>
                    <a:pt x="281" y="573"/>
                    <a:pt x="301" y="573"/>
                  </a:cubicBezTo>
                  <a:cubicBezTo>
                    <a:pt x="322" y="573"/>
                    <a:pt x="343" y="573"/>
                    <a:pt x="353" y="573"/>
                  </a:cubicBezTo>
                  <a:cubicBezTo>
                    <a:pt x="353" y="552"/>
                    <a:pt x="343" y="542"/>
                    <a:pt x="333" y="531"/>
                  </a:cubicBezTo>
                  <a:cubicBezTo>
                    <a:pt x="322" y="521"/>
                    <a:pt x="322" y="500"/>
                    <a:pt x="322" y="479"/>
                  </a:cubicBezTo>
                  <a:cubicBezTo>
                    <a:pt x="322" y="469"/>
                    <a:pt x="322" y="459"/>
                    <a:pt x="322" y="459"/>
                  </a:cubicBezTo>
                  <a:cubicBezTo>
                    <a:pt x="322" y="448"/>
                    <a:pt x="333" y="438"/>
                    <a:pt x="333" y="438"/>
                  </a:cubicBezTo>
                  <a:cubicBezTo>
                    <a:pt x="322" y="438"/>
                    <a:pt x="322" y="438"/>
                    <a:pt x="312" y="438"/>
                  </a:cubicBezTo>
                  <a:cubicBezTo>
                    <a:pt x="301" y="438"/>
                    <a:pt x="301" y="438"/>
                    <a:pt x="291" y="438"/>
                  </a:cubicBezTo>
                  <a:cubicBezTo>
                    <a:pt x="260" y="438"/>
                    <a:pt x="218" y="427"/>
                    <a:pt x="197" y="417"/>
                  </a:cubicBezTo>
                  <a:cubicBezTo>
                    <a:pt x="166" y="406"/>
                    <a:pt x="145" y="396"/>
                    <a:pt x="124" y="375"/>
                  </a:cubicBezTo>
                  <a:cubicBezTo>
                    <a:pt x="103" y="354"/>
                    <a:pt x="93" y="334"/>
                    <a:pt x="83" y="313"/>
                  </a:cubicBezTo>
                  <a:cubicBezTo>
                    <a:pt x="72" y="292"/>
                    <a:pt x="62" y="261"/>
                    <a:pt x="62" y="240"/>
                  </a:cubicBezTo>
                  <a:cubicBezTo>
                    <a:pt x="62" y="209"/>
                    <a:pt x="72" y="177"/>
                    <a:pt x="93" y="156"/>
                  </a:cubicBezTo>
                  <a:cubicBezTo>
                    <a:pt x="103" y="125"/>
                    <a:pt x="124" y="94"/>
                    <a:pt x="156" y="73"/>
                  </a:cubicBezTo>
                  <a:cubicBezTo>
                    <a:pt x="187" y="42"/>
                    <a:pt x="228" y="21"/>
                    <a:pt x="270" y="21"/>
                  </a:cubicBezTo>
                  <a:cubicBezTo>
                    <a:pt x="312" y="11"/>
                    <a:pt x="353" y="0"/>
                    <a:pt x="395" y="0"/>
                  </a:cubicBezTo>
                  <a:cubicBezTo>
                    <a:pt x="666" y="0"/>
                    <a:pt x="666" y="0"/>
                    <a:pt x="666" y="0"/>
                  </a:cubicBezTo>
                  <a:lnTo>
                    <a:pt x="583" y="52"/>
                  </a:lnTo>
                  <a:close/>
                  <a:moveTo>
                    <a:pt x="551" y="771"/>
                  </a:moveTo>
                  <a:cubicBezTo>
                    <a:pt x="551" y="750"/>
                    <a:pt x="541" y="739"/>
                    <a:pt x="541" y="729"/>
                  </a:cubicBezTo>
                  <a:cubicBezTo>
                    <a:pt x="531" y="708"/>
                    <a:pt x="531" y="698"/>
                    <a:pt x="520" y="687"/>
                  </a:cubicBezTo>
                  <a:cubicBezTo>
                    <a:pt x="510" y="677"/>
                    <a:pt x="489" y="667"/>
                    <a:pt x="468" y="646"/>
                  </a:cubicBezTo>
                  <a:cubicBezTo>
                    <a:pt x="458" y="635"/>
                    <a:pt x="426" y="625"/>
                    <a:pt x="406" y="604"/>
                  </a:cubicBezTo>
                  <a:lnTo>
                    <a:pt x="395" y="604"/>
                  </a:lnTo>
                  <a:cubicBezTo>
                    <a:pt x="374" y="604"/>
                    <a:pt x="374" y="604"/>
                    <a:pt x="374" y="604"/>
                  </a:cubicBezTo>
                  <a:cubicBezTo>
                    <a:pt x="374" y="604"/>
                    <a:pt x="364" y="604"/>
                    <a:pt x="353" y="604"/>
                  </a:cubicBezTo>
                  <a:cubicBezTo>
                    <a:pt x="343" y="604"/>
                    <a:pt x="333" y="604"/>
                    <a:pt x="322" y="604"/>
                  </a:cubicBezTo>
                  <a:cubicBezTo>
                    <a:pt x="312" y="604"/>
                    <a:pt x="291" y="604"/>
                    <a:pt x="281" y="614"/>
                  </a:cubicBezTo>
                  <a:cubicBezTo>
                    <a:pt x="260" y="614"/>
                    <a:pt x="249" y="614"/>
                    <a:pt x="239" y="625"/>
                  </a:cubicBezTo>
                  <a:cubicBezTo>
                    <a:pt x="228" y="625"/>
                    <a:pt x="218" y="625"/>
                    <a:pt x="208" y="635"/>
                  </a:cubicBezTo>
                  <a:cubicBezTo>
                    <a:pt x="187" y="635"/>
                    <a:pt x="176" y="646"/>
                    <a:pt x="166" y="656"/>
                  </a:cubicBezTo>
                  <a:cubicBezTo>
                    <a:pt x="156" y="667"/>
                    <a:pt x="145" y="677"/>
                    <a:pt x="135" y="698"/>
                  </a:cubicBezTo>
                  <a:cubicBezTo>
                    <a:pt x="124" y="708"/>
                    <a:pt x="124" y="729"/>
                    <a:pt x="124" y="750"/>
                  </a:cubicBezTo>
                  <a:cubicBezTo>
                    <a:pt x="124" y="771"/>
                    <a:pt x="124" y="792"/>
                    <a:pt x="135" y="812"/>
                  </a:cubicBezTo>
                  <a:cubicBezTo>
                    <a:pt x="145" y="833"/>
                    <a:pt x="166" y="844"/>
                    <a:pt x="187" y="854"/>
                  </a:cubicBezTo>
                  <a:cubicBezTo>
                    <a:pt x="208" y="875"/>
                    <a:pt x="228" y="885"/>
                    <a:pt x="260" y="896"/>
                  </a:cubicBezTo>
                  <a:cubicBezTo>
                    <a:pt x="281" y="896"/>
                    <a:pt x="322" y="906"/>
                    <a:pt x="353" y="906"/>
                  </a:cubicBezTo>
                  <a:cubicBezTo>
                    <a:pt x="416" y="906"/>
                    <a:pt x="468" y="885"/>
                    <a:pt x="499" y="864"/>
                  </a:cubicBezTo>
                  <a:cubicBezTo>
                    <a:pt x="531" y="844"/>
                    <a:pt x="551" y="802"/>
                    <a:pt x="551" y="771"/>
                  </a:cubicBezTo>
                  <a:close/>
                  <a:moveTo>
                    <a:pt x="437" y="365"/>
                  </a:moveTo>
                  <a:cubicBezTo>
                    <a:pt x="458" y="354"/>
                    <a:pt x="468" y="334"/>
                    <a:pt x="468" y="323"/>
                  </a:cubicBezTo>
                  <a:cubicBezTo>
                    <a:pt x="468" y="302"/>
                    <a:pt x="478" y="292"/>
                    <a:pt x="478" y="271"/>
                  </a:cubicBezTo>
                  <a:cubicBezTo>
                    <a:pt x="478" y="250"/>
                    <a:pt x="468" y="229"/>
                    <a:pt x="468" y="198"/>
                  </a:cubicBezTo>
                  <a:cubicBezTo>
                    <a:pt x="458" y="177"/>
                    <a:pt x="447" y="146"/>
                    <a:pt x="437" y="125"/>
                  </a:cubicBezTo>
                  <a:cubicBezTo>
                    <a:pt x="416" y="104"/>
                    <a:pt x="406" y="84"/>
                    <a:pt x="385" y="73"/>
                  </a:cubicBezTo>
                  <a:cubicBezTo>
                    <a:pt x="364" y="52"/>
                    <a:pt x="333" y="42"/>
                    <a:pt x="312" y="42"/>
                  </a:cubicBezTo>
                  <a:cubicBezTo>
                    <a:pt x="291" y="42"/>
                    <a:pt x="270" y="52"/>
                    <a:pt x="260" y="63"/>
                  </a:cubicBezTo>
                  <a:cubicBezTo>
                    <a:pt x="239" y="63"/>
                    <a:pt x="228" y="73"/>
                    <a:pt x="218" y="84"/>
                  </a:cubicBezTo>
                  <a:cubicBezTo>
                    <a:pt x="208" y="104"/>
                    <a:pt x="197" y="115"/>
                    <a:pt x="197" y="136"/>
                  </a:cubicBezTo>
                  <a:cubicBezTo>
                    <a:pt x="187" y="146"/>
                    <a:pt x="187" y="167"/>
                    <a:pt x="187" y="177"/>
                  </a:cubicBezTo>
                  <a:cubicBezTo>
                    <a:pt x="187" y="198"/>
                    <a:pt x="187" y="219"/>
                    <a:pt x="197" y="250"/>
                  </a:cubicBezTo>
                  <a:cubicBezTo>
                    <a:pt x="208" y="271"/>
                    <a:pt x="208" y="302"/>
                    <a:pt x="228" y="323"/>
                  </a:cubicBezTo>
                  <a:cubicBezTo>
                    <a:pt x="239" y="344"/>
                    <a:pt x="260" y="365"/>
                    <a:pt x="281" y="375"/>
                  </a:cubicBezTo>
                  <a:cubicBezTo>
                    <a:pt x="301" y="396"/>
                    <a:pt x="322" y="396"/>
                    <a:pt x="353" y="396"/>
                  </a:cubicBezTo>
                  <a:cubicBezTo>
                    <a:pt x="364" y="396"/>
                    <a:pt x="385" y="396"/>
                    <a:pt x="406" y="396"/>
                  </a:cubicBezTo>
                  <a:cubicBezTo>
                    <a:pt x="416" y="386"/>
                    <a:pt x="426" y="375"/>
                    <a:pt x="437" y="365"/>
                  </a:cubicBezTo>
                  <a:close/>
                  <a:moveTo>
                    <a:pt x="437" y="365"/>
                  </a:moveTo>
                  <a:lnTo>
                    <a:pt x="437" y="365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latin typeface="Raleway Light"/>
                <a:ea typeface="SimSun" charset="0"/>
              </a:endParaRPr>
            </a:p>
          </p:txBody>
        </p:sp>
        <p:sp>
          <p:nvSpPr>
            <p:cNvPr id="58" name="Freeform 238"/>
            <p:cNvSpPr>
              <a:spLocks noChangeArrowheads="1"/>
            </p:cNvSpPr>
            <p:nvPr/>
          </p:nvSpPr>
          <p:spPr bwMode="auto">
            <a:xfrm>
              <a:off x="11112082" y="1341673"/>
              <a:ext cx="1350367" cy="2630349"/>
            </a:xfrm>
            <a:custGeom>
              <a:avLst/>
              <a:gdLst>
                <a:gd name="T0" fmla="*/ 502 w 503"/>
                <a:gd name="T1" fmla="*/ 351 h 980"/>
                <a:gd name="T2" fmla="*/ 318 w 503"/>
                <a:gd name="T3" fmla="*/ 351 h 980"/>
                <a:gd name="T4" fmla="*/ 318 w 503"/>
                <a:gd name="T5" fmla="*/ 260 h 980"/>
                <a:gd name="T6" fmla="*/ 368 w 503"/>
                <a:gd name="T7" fmla="*/ 176 h 980"/>
                <a:gd name="T8" fmla="*/ 485 w 503"/>
                <a:gd name="T9" fmla="*/ 176 h 980"/>
                <a:gd name="T10" fmla="*/ 485 w 503"/>
                <a:gd name="T11" fmla="*/ 0 h 980"/>
                <a:gd name="T12" fmla="*/ 284 w 503"/>
                <a:gd name="T13" fmla="*/ 0 h 980"/>
                <a:gd name="T14" fmla="*/ 117 w 503"/>
                <a:gd name="T15" fmla="*/ 168 h 980"/>
                <a:gd name="T16" fmla="*/ 117 w 503"/>
                <a:gd name="T17" fmla="*/ 351 h 980"/>
                <a:gd name="T18" fmla="*/ 0 w 503"/>
                <a:gd name="T19" fmla="*/ 351 h 980"/>
                <a:gd name="T20" fmla="*/ 0 w 503"/>
                <a:gd name="T21" fmla="*/ 494 h 980"/>
                <a:gd name="T22" fmla="*/ 117 w 503"/>
                <a:gd name="T23" fmla="*/ 494 h 980"/>
                <a:gd name="T24" fmla="*/ 117 w 503"/>
                <a:gd name="T25" fmla="*/ 979 h 980"/>
                <a:gd name="T26" fmla="*/ 318 w 503"/>
                <a:gd name="T27" fmla="*/ 979 h 980"/>
                <a:gd name="T28" fmla="*/ 318 w 503"/>
                <a:gd name="T29" fmla="*/ 494 h 980"/>
                <a:gd name="T30" fmla="*/ 451 w 503"/>
                <a:gd name="T31" fmla="*/ 494 h 980"/>
                <a:gd name="T32" fmla="*/ 502 w 503"/>
                <a:gd name="T33" fmla="*/ 351 h 980"/>
                <a:gd name="T34" fmla="*/ 502 w 503"/>
                <a:gd name="T35" fmla="*/ 351 h 980"/>
                <a:gd name="T36" fmla="*/ 502 w 503"/>
                <a:gd name="T37" fmla="*/ 351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3" h="980">
                  <a:moveTo>
                    <a:pt x="502" y="351"/>
                  </a:moveTo>
                  <a:cubicBezTo>
                    <a:pt x="318" y="351"/>
                    <a:pt x="318" y="351"/>
                    <a:pt x="318" y="351"/>
                  </a:cubicBezTo>
                  <a:cubicBezTo>
                    <a:pt x="318" y="260"/>
                    <a:pt x="318" y="260"/>
                    <a:pt x="318" y="260"/>
                  </a:cubicBezTo>
                  <a:cubicBezTo>
                    <a:pt x="318" y="260"/>
                    <a:pt x="309" y="176"/>
                    <a:pt x="368" y="176"/>
                  </a:cubicBezTo>
                  <a:cubicBezTo>
                    <a:pt x="485" y="176"/>
                    <a:pt x="485" y="176"/>
                    <a:pt x="485" y="176"/>
                  </a:cubicBezTo>
                  <a:cubicBezTo>
                    <a:pt x="485" y="0"/>
                    <a:pt x="485" y="0"/>
                    <a:pt x="485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117" y="0"/>
                    <a:pt x="117" y="168"/>
                  </a:cubicBezTo>
                  <a:cubicBezTo>
                    <a:pt x="117" y="209"/>
                    <a:pt x="117" y="268"/>
                    <a:pt x="117" y="351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117" y="494"/>
                    <a:pt x="117" y="494"/>
                    <a:pt x="117" y="494"/>
                  </a:cubicBezTo>
                  <a:cubicBezTo>
                    <a:pt x="117" y="719"/>
                    <a:pt x="117" y="979"/>
                    <a:pt x="117" y="979"/>
                  </a:cubicBezTo>
                  <a:cubicBezTo>
                    <a:pt x="318" y="979"/>
                    <a:pt x="318" y="979"/>
                    <a:pt x="318" y="979"/>
                  </a:cubicBezTo>
                  <a:cubicBezTo>
                    <a:pt x="318" y="494"/>
                    <a:pt x="318" y="494"/>
                    <a:pt x="318" y="494"/>
                  </a:cubicBezTo>
                  <a:cubicBezTo>
                    <a:pt x="451" y="494"/>
                    <a:pt x="451" y="494"/>
                    <a:pt x="451" y="494"/>
                  </a:cubicBezTo>
                  <a:lnTo>
                    <a:pt x="502" y="351"/>
                  </a:lnTo>
                  <a:close/>
                  <a:moveTo>
                    <a:pt x="502" y="351"/>
                  </a:moveTo>
                  <a:lnTo>
                    <a:pt x="502" y="351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lIns="243785" tIns="121892" rIns="243785" bIns="121892" anchor="ctr"/>
            <a:lstStyle/>
            <a:p>
              <a:pPr>
                <a:defRPr/>
              </a:pPr>
              <a:endParaRPr lang="en-US" dirty="0">
                <a:latin typeface="Raleway Light"/>
                <a:ea typeface="SimSun" charset="0"/>
              </a:endParaRPr>
            </a:p>
          </p:txBody>
        </p:sp>
        <p:grpSp>
          <p:nvGrpSpPr>
            <p:cNvPr id="59" name="Group 26"/>
            <p:cNvGrpSpPr>
              <a:grpSpLocks/>
            </p:cNvGrpSpPr>
            <p:nvPr/>
          </p:nvGrpSpPr>
          <p:grpSpPr bwMode="auto">
            <a:xfrm>
              <a:off x="10874189" y="11201475"/>
              <a:ext cx="1293346" cy="1883027"/>
              <a:chOff x="4294188" y="1712913"/>
              <a:chExt cx="285750" cy="415925"/>
            </a:xfrm>
            <a:grpFill/>
          </p:grpSpPr>
          <p:sp>
            <p:nvSpPr>
              <p:cNvPr id="60" name="Freeform 166"/>
              <p:cNvSpPr>
                <a:spLocks noChangeArrowheads="1"/>
              </p:cNvSpPr>
              <p:nvPr/>
            </p:nvSpPr>
            <p:spPr bwMode="auto">
              <a:xfrm>
                <a:off x="4294188" y="1712913"/>
                <a:ext cx="285750" cy="415925"/>
              </a:xfrm>
              <a:custGeom>
                <a:avLst/>
                <a:gdLst>
                  <a:gd name="T0" fmla="*/ 396 w 793"/>
                  <a:gd name="T1" fmla="*/ 146 h 1157"/>
                  <a:gd name="T2" fmla="*/ 553 w 793"/>
                  <a:gd name="T3" fmla="*/ 209 h 1157"/>
                  <a:gd name="T4" fmla="*/ 615 w 793"/>
                  <a:gd name="T5" fmla="*/ 365 h 1157"/>
                  <a:gd name="T6" fmla="*/ 553 w 793"/>
                  <a:gd name="T7" fmla="*/ 511 h 1157"/>
                  <a:gd name="T8" fmla="*/ 396 w 793"/>
                  <a:gd name="T9" fmla="*/ 709 h 1157"/>
                  <a:gd name="T10" fmla="*/ 240 w 793"/>
                  <a:gd name="T11" fmla="*/ 511 h 1157"/>
                  <a:gd name="T12" fmla="*/ 178 w 793"/>
                  <a:gd name="T13" fmla="*/ 365 h 1157"/>
                  <a:gd name="T14" fmla="*/ 240 w 793"/>
                  <a:gd name="T15" fmla="*/ 209 h 1157"/>
                  <a:gd name="T16" fmla="*/ 396 w 793"/>
                  <a:gd name="T17" fmla="*/ 146 h 1157"/>
                  <a:gd name="T18" fmla="*/ 396 w 793"/>
                  <a:gd name="T19" fmla="*/ 0 h 1157"/>
                  <a:gd name="T20" fmla="*/ 136 w 793"/>
                  <a:gd name="T21" fmla="*/ 105 h 1157"/>
                  <a:gd name="T22" fmla="*/ 136 w 793"/>
                  <a:gd name="T23" fmla="*/ 615 h 1157"/>
                  <a:gd name="T24" fmla="*/ 396 w 793"/>
                  <a:gd name="T25" fmla="*/ 1156 h 1157"/>
                  <a:gd name="T26" fmla="*/ 646 w 793"/>
                  <a:gd name="T27" fmla="*/ 615 h 1157"/>
                  <a:gd name="T28" fmla="*/ 646 w 793"/>
                  <a:gd name="T29" fmla="*/ 105 h 1157"/>
                  <a:gd name="T30" fmla="*/ 396 w 793"/>
                  <a:gd name="T31" fmla="*/ 0 h 1157"/>
                  <a:gd name="T32" fmla="*/ 396 w 793"/>
                  <a:gd name="T33" fmla="*/ 146 h 1157"/>
                  <a:gd name="T34" fmla="*/ 396 w 793"/>
                  <a:gd name="T35" fmla="*/ 0 h 1157"/>
                  <a:gd name="T36" fmla="*/ 396 w 793"/>
                  <a:gd name="T37" fmla="*/ 0 h 1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3" h="1157">
                    <a:moveTo>
                      <a:pt x="396" y="146"/>
                    </a:moveTo>
                    <a:cubicBezTo>
                      <a:pt x="448" y="146"/>
                      <a:pt x="511" y="167"/>
                      <a:pt x="553" y="209"/>
                    </a:cubicBezTo>
                    <a:cubicBezTo>
                      <a:pt x="584" y="250"/>
                      <a:pt x="615" y="302"/>
                      <a:pt x="615" y="365"/>
                    </a:cubicBezTo>
                    <a:cubicBezTo>
                      <a:pt x="615" y="417"/>
                      <a:pt x="584" y="469"/>
                      <a:pt x="553" y="511"/>
                    </a:cubicBezTo>
                    <a:cubicBezTo>
                      <a:pt x="542" y="521"/>
                      <a:pt x="469" y="594"/>
                      <a:pt x="396" y="709"/>
                    </a:cubicBezTo>
                    <a:cubicBezTo>
                      <a:pt x="323" y="594"/>
                      <a:pt x="250" y="521"/>
                      <a:pt x="240" y="511"/>
                    </a:cubicBezTo>
                    <a:cubicBezTo>
                      <a:pt x="198" y="469"/>
                      <a:pt x="178" y="417"/>
                      <a:pt x="178" y="365"/>
                    </a:cubicBezTo>
                    <a:cubicBezTo>
                      <a:pt x="178" y="302"/>
                      <a:pt x="198" y="250"/>
                      <a:pt x="240" y="209"/>
                    </a:cubicBezTo>
                    <a:cubicBezTo>
                      <a:pt x="282" y="167"/>
                      <a:pt x="334" y="146"/>
                      <a:pt x="396" y="146"/>
                    </a:cubicBezTo>
                    <a:lnTo>
                      <a:pt x="396" y="0"/>
                    </a:lnTo>
                    <a:cubicBezTo>
                      <a:pt x="303" y="0"/>
                      <a:pt x="209" y="32"/>
                      <a:pt x="136" y="105"/>
                    </a:cubicBezTo>
                    <a:cubicBezTo>
                      <a:pt x="0" y="250"/>
                      <a:pt x="0" y="480"/>
                      <a:pt x="136" y="615"/>
                    </a:cubicBezTo>
                    <a:cubicBezTo>
                      <a:pt x="136" y="615"/>
                      <a:pt x="396" y="865"/>
                      <a:pt x="396" y="1156"/>
                    </a:cubicBezTo>
                    <a:cubicBezTo>
                      <a:pt x="396" y="865"/>
                      <a:pt x="646" y="615"/>
                      <a:pt x="646" y="615"/>
                    </a:cubicBezTo>
                    <a:cubicBezTo>
                      <a:pt x="792" y="480"/>
                      <a:pt x="792" y="250"/>
                      <a:pt x="646" y="105"/>
                    </a:cubicBezTo>
                    <a:cubicBezTo>
                      <a:pt x="584" y="32"/>
                      <a:pt x="490" y="0"/>
                      <a:pt x="396" y="0"/>
                    </a:cubicBezTo>
                    <a:lnTo>
                      <a:pt x="396" y="146"/>
                    </a:lnTo>
                    <a:close/>
                    <a:moveTo>
                      <a:pt x="396" y="0"/>
                    </a:moveTo>
                    <a:lnTo>
                      <a:pt x="396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Raleway Light"/>
                  <a:ea typeface="SimSun" charset="0"/>
                </a:endParaRPr>
              </a:p>
            </p:txBody>
          </p:sp>
          <p:sp>
            <p:nvSpPr>
              <p:cNvPr id="61" name="Freeform 167"/>
              <p:cNvSpPr>
                <a:spLocks noChangeArrowheads="1"/>
              </p:cNvSpPr>
              <p:nvPr/>
            </p:nvSpPr>
            <p:spPr bwMode="auto">
              <a:xfrm>
                <a:off x="4410075" y="1817688"/>
                <a:ext cx="52388" cy="52387"/>
              </a:xfrm>
              <a:custGeom>
                <a:avLst/>
                <a:gdLst>
                  <a:gd name="T0" fmla="*/ 146 w 147"/>
                  <a:gd name="T1" fmla="*/ 73 h 147"/>
                  <a:gd name="T2" fmla="*/ 73 w 147"/>
                  <a:gd name="T3" fmla="*/ 146 h 147"/>
                  <a:gd name="T4" fmla="*/ 0 w 147"/>
                  <a:gd name="T5" fmla="*/ 73 h 147"/>
                  <a:gd name="T6" fmla="*/ 73 w 147"/>
                  <a:gd name="T7" fmla="*/ 0 h 147"/>
                  <a:gd name="T8" fmla="*/ 146 w 147"/>
                  <a:gd name="T9" fmla="*/ 73 h 147"/>
                  <a:gd name="T10" fmla="*/ 146 w 147"/>
                  <a:gd name="T11" fmla="*/ 73 h 147"/>
                  <a:gd name="T12" fmla="*/ 146 w 147"/>
                  <a:gd name="T13" fmla="*/ 7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147">
                    <a:moveTo>
                      <a:pt x="146" y="73"/>
                    </a:moveTo>
                    <a:cubicBezTo>
                      <a:pt x="146" y="104"/>
                      <a:pt x="115" y="146"/>
                      <a:pt x="73" y="146"/>
                    </a:cubicBezTo>
                    <a:cubicBezTo>
                      <a:pt x="32" y="146"/>
                      <a:pt x="0" y="104"/>
                      <a:pt x="0" y="73"/>
                    </a:cubicBezTo>
                    <a:cubicBezTo>
                      <a:pt x="0" y="31"/>
                      <a:pt x="32" y="0"/>
                      <a:pt x="73" y="0"/>
                    </a:cubicBezTo>
                    <a:cubicBezTo>
                      <a:pt x="115" y="0"/>
                      <a:pt x="146" y="31"/>
                      <a:pt x="146" y="73"/>
                    </a:cubicBezTo>
                    <a:close/>
                    <a:moveTo>
                      <a:pt x="146" y="73"/>
                    </a:moveTo>
                    <a:lnTo>
                      <a:pt x="146" y="7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Raleway Light"/>
                  <a:ea typeface="SimSun" charset="0"/>
                </a:endParaRPr>
              </a:p>
            </p:txBody>
          </p:sp>
        </p:grpSp>
      </p:grpSp>
      <p:sp>
        <p:nvSpPr>
          <p:cNvPr id="63" name="Rectangle 62"/>
          <p:cNvSpPr/>
          <p:nvPr/>
        </p:nvSpPr>
        <p:spPr>
          <a:xfrm>
            <a:off x="6255742" y="7433370"/>
            <a:ext cx="11808287" cy="800183"/>
          </a:xfrm>
          <a:prstGeom prst="rect">
            <a:avLst/>
          </a:prstGeom>
          <a:noFill/>
        </p:spPr>
        <p:txBody>
          <a:bodyPr wrap="none" lIns="182843" tIns="91422" rIns="182843" bIns="91422">
            <a:spAutoFit/>
          </a:bodyPr>
          <a:lstStyle/>
          <a:p>
            <a:pPr algn="ctr"/>
            <a:r>
              <a:rPr lang="id-ID" sz="4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Use the power of social media 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to target </a:t>
            </a:r>
            <a:r>
              <a:rPr lang="id-ID" sz="4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your </a:t>
            </a:r>
            <a:r>
              <a:rPr lang="en-US" sz="4000" dirty="0">
                <a:solidFill>
                  <a:schemeClr val="tx2"/>
                </a:solidFill>
                <a:latin typeface="Source Sans Pro Light" panose="020B0403030403020204" pitchFamily="34" charset="0"/>
              </a:rPr>
              <a:t>users</a:t>
            </a:r>
            <a:endParaRPr lang="id-ID" sz="4000" dirty="0">
              <a:solidFill>
                <a:schemeClr val="tx2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98998" y="5509039"/>
            <a:ext cx="20670981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it-IT" sz="16600" b="1" dirty="0">
                <a:solidFill>
                  <a:schemeClr val="bg1"/>
                </a:solidFill>
                <a:latin typeface="Raleway"/>
                <a:cs typeface="Raleway"/>
              </a:rPr>
              <a:t>CLUS</a:t>
            </a:r>
            <a:r>
              <a:rPr lang="it-IT" sz="16600" b="1" dirty="0">
                <a:solidFill>
                  <a:schemeClr val="accent2"/>
                </a:solidFill>
                <a:latin typeface="Raleway"/>
                <a:cs typeface="Raleway"/>
              </a:rPr>
              <a:t>TWEET</a:t>
            </a:r>
            <a:endParaRPr lang="id-ID" sz="16600" b="1" dirty="0">
              <a:solidFill>
                <a:schemeClr val="accent2"/>
              </a:solidFill>
              <a:latin typeface="Raleway"/>
              <a:cs typeface="Raleway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9275751" y="8791917"/>
            <a:ext cx="5674885" cy="0"/>
          </a:xfrm>
          <a:prstGeom prst="line">
            <a:avLst/>
          </a:prstGeom>
          <a:ln w="158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1183549" y="3068467"/>
            <a:ext cx="2415109" cy="2262401"/>
            <a:chOff x="544513" y="3295650"/>
            <a:chExt cx="1325563" cy="1241425"/>
          </a:xfrm>
          <a:solidFill>
            <a:schemeClr val="bg1"/>
          </a:solidFill>
        </p:grpSpPr>
        <p:sp>
          <p:nvSpPr>
            <p:cNvPr id="67" name="Freeform 26"/>
            <p:cNvSpPr>
              <a:spLocks/>
            </p:cNvSpPr>
            <p:nvPr/>
          </p:nvSpPr>
          <p:spPr bwMode="auto">
            <a:xfrm>
              <a:off x="692151" y="3351213"/>
              <a:ext cx="1077913" cy="1185862"/>
            </a:xfrm>
            <a:custGeom>
              <a:avLst/>
              <a:gdLst>
                <a:gd name="T0" fmla="*/ 55 w 257"/>
                <a:gd name="T1" fmla="*/ 128 h 283"/>
                <a:gd name="T2" fmla="*/ 49 w 257"/>
                <a:gd name="T3" fmla="*/ 128 h 283"/>
                <a:gd name="T4" fmla="*/ 43 w 257"/>
                <a:gd name="T5" fmla="*/ 129 h 283"/>
                <a:gd name="T6" fmla="*/ 36 w 257"/>
                <a:gd name="T7" fmla="*/ 133 h 283"/>
                <a:gd name="T8" fmla="*/ 9 w 257"/>
                <a:gd name="T9" fmla="*/ 145 h 283"/>
                <a:gd name="T10" fmla="*/ 4 w 257"/>
                <a:gd name="T11" fmla="*/ 167 h 283"/>
                <a:gd name="T12" fmla="*/ 26 w 257"/>
                <a:gd name="T13" fmla="*/ 218 h 283"/>
                <a:gd name="T14" fmla="*/ 46 w 257"/>
                <a:gd name="T15" fmla="*/ 229 h 283"/>
                <a:gd name="T16" fmla="*/ 61 w 257"/>
                <a:gd name="T17" fmla="*/ 223 h 283"/>
                <a:gd name="T18" fmla="*/ 73 w 257"/>
                <a:gd name="T19" fmla="*/ 243 h 283"/>
                <a:gd name="T20" fmla="*/ 77 w 257"/>
                <a:gd name="T21" fmla="*/ 240 h 283"/>
                <a:gd name="T22" fmla="*/ 106 w 257"/>
                <a:gd name="T23" fmla="*/ 273 h 283"/>
                <a:gd name="T24" fmla="*/ 139 w 257"/>
                <a:gd name="T25" fmla="*/ 275 h 283"/>
                <a:gd name="T26" fmla="*/ 141 w 257"/>
                <a:gd name="T27" fmla="*/ 242 h 283"/>
                <a:gd name="T28" fmla="*/ 138 w 257"/>
                <a:gd name="T29" fmla="*/ 239 h 283"/>
                <a:gd name="T30" fmla="*/ 138 w 257"/>
                <a:gd name="T31" fmla="*/ 239 h 283"/>
                <a:gd name="T32" fmla="*/ 112 w 257"/>
                <a:gd name="T33" fmla="*/ 209 h 283"/>
                <a:gd name="T34" fmla="*/ 128 w 257"/>
                <a:gd name="T35" fmla="*/ 194 h 283"/>
                <a:gd name="T36" fmla="*/ 131 w 257"/>
                <a:gd name="T37" fmla="*/ 193 h 283"/>
                <a:gd name="T38" fmla="*/ 257 w 257"/>
                <a:gd name="T39" fmla="*/ 188 h 283"/>
                <a:gd name="T40" fmla="*/ 174 w 257"/>
                <a:gd name="T41" fmla="*/ 0 h 283"/>
                <a:gd name="T42" fmla="*/ 55 w 257"/>
                <a:gd name="T43" fmla="*/ 12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7" h="283">
                  <a:moveTo>
                    <a:pt x="55" y="128"/>
                  </a:moveTo>
                  <a:cubicBezTo>
                    <a:pt x="53" y="127"/>
                    <a:pt x="51" y="127"/>
                    <a:pt x="49" y="128"/>
                  </a:cubicBezTo>
                  <a:cubicBezTo>
                    <a:pt x="47" y="128"/>
                    <a:pt x="45" y="128"/>
                    <a:pt x="43" y="129"/>
                  </a:cubicBezTo>
                  <a:cubicBezTo>
                    <a:pt x="41" y="130"/>
                    <a:pt x="38" y="131"/>
                    <a:pt x="36" y="133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2" y="148"/>
                    <a:pt x="0" y="158"/>
                    <a:pt x="4" y="167"/>
                  </a:cubicBezTo>
                  <a:cubicBezTo>
                    <a:pt x="26" y="218"/>
                    <a:pt x="26" y="218"/>
                    <a:pt x="26" y="218"/>
                  </a:cubicBezTo>
                  <a:cubicBezTo>
                    <a:pt x="30" y="227"/>
                    <a:pt x="39" y="232"/>
                    <a:pt x="46" y="229"/>
                  </a:cubicBezTo>
                  <a:cubicBezTo>
                    <a:pt x="61" y="223"/>
                    <a:pt x="61" y="223"/>
                    <a:pt x="61" y="223"/>
                  </a:cubicBezTo>
                  <a:cubicBezTo>
                    <a:pt x="73" y="243"/>
                    <a:pt x="73" y="243"/>
                    <a:pt x="73" y="243"/>
                  </a:cubicBezTo>
                  <a:cubicBezTo>
                    <a:pt x="77" y="240"/>
                    <a:pt x="77" y="240"/>
                    <a:pt x="77" y="240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15" y="282"/>
                    <a:pt x="129" y="283"/>
                    <a:pt x="139" y="275"/>
                  </a:cubicBezTo>
                  <a:cubicBezTo>
                    <a:pt x="149" y="266"/>
                    <a:pt x="149" y="251"/>
                    <a:pt x="141" y="242"/>
                  </a:cubicBezTo>
                  <a:cubicBezTo>
                    <a:pt x="138" y="239"/>
                    <a:pt x="138" y="239"/>
                    <a:pt x="138" y="239"/>
                  </a:cubicBezTo>
                  <a:cubicBezTo>
                    <a:pt x="138" y="239"/>
                    <a:pt x="138" y="239"/>
                    <a:pt x="138" y="239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128" y="194"/>
                    <a:pt x="128" y="194"/>
                    <a:pt x="128" y="194"/>
                  </a:cubicBezTo>
                  <a:cubicBezTo>
                    <a:pt x="129" y="194"/>
                    <a:pt x="130" y="193"/>
                    <a:pt x="131" y="193"/>
                  </a:cubicBezTo>
                  <a:cubicBezTo>
                    <a:pt x="197" y="178"/>
                    <a:pt x="257" y="188"/>
                    <a:pt x="257" y="188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1" y="54"/>
                    <a:pt x="86" y="108"/>
                    <a:pt x="5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68" name="Freeform 27"/>
            <p:cNvSpPr>
              <a:spLocks/>
            </p:cNvSpPr>
            <p:nvPr/>
          </p:nvSpPr>
          <p:spPr bwMode="auto">
            <a:xfrm>
              <a:off x="1446213" y="3295650"/>
              <a:ext cx="423863" cy="865187"/>
            </a:xfrm>
            <a:custGeom>
              <a:avLst/>
              <a:gdLst>
                <a:gd name="T0" fmla="*/ 0 w 267"/>
                <a:gd name="T1" fmla="*/ 16 h 545"/>
                <a:gd name="T2" fmla="*/ 233 w 267"/>
                <a:gd name="T3" fmla="*/ 545 h 545"/>
                <a:gd name="T4" fmla="*/ 267 w 267"/>
                <a:gd name="T5" fmla="*/ 531 h 545"/>
                <a:gd name="T6" fmla="*/ 32 w 267"/>
                <a:gd name="T7" fmla="*/ 0 h 545"/>
                <a:gd name="T8" fmla="*/ 0 w 267"/>
                <a:gd name="T9" fmla="*/ 1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545">
                  <a:moveTo>
                    <a:pt x="0" y="16"/>
                  </a:moveTo>
                  <a:lnTo>
                    <a:pt x="233" y="545"/>
                  </a:lnTo>
                  <a:lnTo>
                    <a:pt x="267" y="531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  <p:sp>
          <p:nvSpPr>
            <p:cNvPr id="69" name="Freeform 28"/>
            <p:cNvSpPr>
              <a:spLocks/>
            </p:cNvSpPr>
            <p:nvPr/>
          </p:nvSpPr>
          <p:spPr bwMode="auto">
            <a:xfrm>
              <a:off x="544513" y="4021138"/>
              <a:ext cx="257175" cy="339725"/>
            </a:xfrm>
            <a:custGeom>
              <a:avLst/>
              <a:gdLst>
                <a:gd name="T0" fmla="*/ 30 w 61"/>
                <a:gd name="T1" fmla="*/ 10 h 81"/>
                <a:gd name="T2" fmla="*/ 28 w 61"/>
                <a:gd name="T3" fmla="*/ 0 h 81"/>
                <a:gd name="T4" fmla="*/ 17 w 61"/>
                <a:gd name="T5" fmla="*/ 5 h 81"/>
                <a:gd name="T6" fmla="*/ 1 w 61"/>
                <a:gd name="T7" fmla="*/ 32 h 81"/>
                <a:gd name="T8" fmla="*/ 15 w 61"/>
                <a:gd name="T9" fmla="*/ 26 h 81"/>
                <a:gd name="T10" fmla="*/ 21 w 61"/>
                <a:gd name="T11" fmla="*/ 28 h 81"/>
                <a:gd name="T12" fmla="*/ 21 w 61"/>
                <a:gd name="T13" fmla="*/ 29 h 81"/>
                <a:gd name="T14" fmla="*/ 22 w 61"/>
                <a:gd name="T15" fmla="*/ 29 h 81"/>
                <a:gd name="T16" fmla="*/ 19 w 61"/>
                <a:gd name="T17" fmla="*/ 35 h 81"/>
                <a:gd name="T18" fmla="*/ 4 w 61"/>
                <a:gd name="T19" fmla="*/ 42 h 81"/>
                <a:gd name="T20" fmla="*/ 6 w 61"/>
                <a:gd name="T21" fmla="*/ 47 h 81"/>
                <a:gd name="T22" fmla="*/ 21 w 61"/>
                <a:gd name="T23" fmla="*/ 40 h 81"/>
                <a:gd name="T24" fmla="*/ 27 w 61"/>
                <a:gd name="T25" fmla="*/ 42 h 81"/>
                <a:gd name="T26" fmla="*/ 28 w 61"/>
                <a:gd name="T27" fmla="*/ 43 h 81"/>
                <a:gd name="T28" fmla="*/ 28 w 61"/>
                <a:gd name="T29" fmla="*/ 43 h 81"/>
                <a:gd name="T30" fmla="*/ 25 w 61"/>
                <a:gd name="T31" fmla="*/ 49 h 81"/>
                <a:gd name="T32" fmla="*/ 10 w 61"/>
                <a:gd name="T33" fmla="*/ 56 h 81"/>
                <a:gd name="T34" fmla="*/ 12 w 61"/>
                <a:gd name="T35" fmla="*/ 61 h 81"/>
                <a:gd name="T36" fmla="*/ 28 w 61"/>
                <a:gd name="T37" fmla="*/ 54 h 81"/>
                <a:gd name="T38" fmla="*/ 34 w 61"/>
                <a:gd name="T39" fmla="*/ 56 h 81"/>
                <a:gd name="T40" fmla="*/ 34 w 61"/>
                <a:gd name="T41" fmla="*/ 56 h 81"/>
                <a:gd name="T42" fmla="*/ 34 w 61"/>
                <a:gd name="T43" fmla="*/ 57 h 81"/>
                <a:gd name="T44" fmla="*/ 31 w 61"/>
                <a:gd name="T45" fmla="*/ 63 h 81"/>
                <a:gd name="T46" fmla="*/ 17 w 61"/>
                <a:gd name="T47" fmla="*/ 69 h 81"/>
                <a:gd name="T48" fmla="*/ 48 w 61"/>
                <a:gd name="T49" fmla="*/ 76 h 81"/>
                <a:gd name="T50" fmla="*/ 61 w 61"/>
                <a:gd name="T51" fmla="*/ 71 h 81"/>
                <a:gd name="T52" fmla="*/ 53 w 61"/>
                <a:gd name="T53" fmla="*/ 61 h 81"/>
                <a:gd name="T54" fmla="*/ 30 w 61"/>
                <a:gd name="T55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81">
                  <a:moveTo>
                    <a:pt x="30" y="10"/>
                  </a:moveTo>
                  <a:cubicBezTo>
                    <a:pt x="29" y="6"/>
                    <a:pt x="28" y="3"/>
                    <a:pt x="28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6" y="10"/>
                    <a:pt x="0" y="21"/>
                    <a:pt x="1" y="32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8" y="25"/>
                    <a:pt x="20" y="26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3" y="31"/>
                    <a:pt x="22" y="34"/>
                    <a:pt x="19" y="3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4" y="39"/>
                    <a:pt x="26" y="40"/>
                    <a:pt x="27" y="42"/>
                  </a:cubicBezTo>
                  <a:cubicBezTo>
                    <a:pt x="27" y="42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5"/>
                    <a:pt x="28" y="48"/>
                    <a:pt x="25" y="49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3"/>
                    <a:pt x="33" y="54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9"/>
                    <a:pt x="34" y="62"/>
                    <a:pt x="31" y="63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4" y="78"/>
                    <a:pt x="37" y="81"/>
                    <a:pt x="48" y="7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8" y="68"/>
                    <a:pt x="55" y="65"/>
                    <a:pt x="53" y="61"/>
                  </a:cubicBezTo>
                  <a:lnTo>
                    <a:pt x="3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Raleway Light"/>
              </a:endParaRPr>
            </a:p>
          </p:txBody>
        </p:sp>
      </p:grpSp>
      <p:sp>
        <p:nvSpPr>
          <p:cNvPr id="62" name="Rectangle 62">
            <a:extLst>
              <a:ext uri="{FF2B5EF4-FFF2-40B4-BE49-F238E27FC236}">
                <a16:creationId xmlns:a16="http://schemas.microsoft.com/office/drawing/2014/main" id="{CE632AAF-B9DA-4815-93ED-84B8589A9A87}"/>
              </a:ext>
            </a:extLst>
          </p:cNvPr>
          <p:cNvSpPr/>
          <p:nvPr/>
        </p:nvSpPr>
        <p:spPr>
          <a:xfrm>
            <a:off x="2481114" y="11261186"/>
            <a:ext cx="5102733" cy="800183"/>
          </a:xfrm>
          <a:prstGeom prst="rect">
            <a:avLst/>
          </a:prstGeom>
          <a:noFill/>
        </p:spPr>
        <p:txBody>
          <a:bodyPr wrap="none" lIns="182843" tIns="91422" rIns="182843" bIns="91422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Tommaso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Agnolazza</a:t>
            </a:r>
            <a:endParaRPr lang="id-ID" sz="4000" dirty="0">
              <a:solidFill>
                <a:schemeClr val="tx2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DA074148-29FE-4B86-9724-BF94289343AC}"/>
              </a:ext>
            </a:extLst>
          </p:cNvPr>
          <p:cNvSpPr/>
          <p:nvPr/>
        </p:nvSpPr>
        <p:spPr>
          <a:xfrm>
            <a:off x="9817867" y="11265226"/>
            <a:ext cx="4960259" cy="800183"/>
          </a:xfrm>
          <a:prstGeom prst="rect">
            <a:avLst/>
          </a:prstGeom>
          <a:noFill/>
        </p:spPr>
        <p:txBody>
          <a:bodyPr wrap="none" lIns="182843" tIns="91422" rIns="182843" bIns="91422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Alessandro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Ciresola</a:t>
            </a:r>
            <a:endParaRPr lang="id-ID" sz="4000" dirty="0">
              <a:solidFill>
                <a:schemeClr val="tx2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71" name="Rectangle 62">
            <a:extLst>
              <a:ext uri="{FF2B5EF4-FFF2-40B4-BE49-F238E27FC236}">
                <a16:creationId xmlns:a16="http://schemas.microsoft.com/office/drawing/2014/main" id="{02862607-7B12-49D2-88B8-3076B1FCC99F}"/>
              </a:ext>
            </a:extLst>
          </p:cNvPr>
          <p:cNvSpPr/>
          <p:nvPr/>
        </p:nvSpPr>
        <p:spPr>
          <a:xfrm>
            <a:off x="17099011" y="11268309"/>
            <a:ext cx="3591294" cy="800183"/>
          </a:xfrm>
          <a:prstGeom prst="rect">
            <a:avLst/>
          </a:prstGeom>
          <a:noFill/>
        </p:spPr>
        <p:txBody>
          <a:bodyPr wrap="none" lIns="182843" tIns="91422" rIns="182843" bIns="91422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Davide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Lucchi</a:t>
            </a:r>
            <a:endParaRPr lang="id-ID" sz="4000" dirty="0">
              <a:solidFill>
                <a:schemeClr val="tx2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2961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9027177" y="608817"/>
            <a:ext cx="66344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Tweets </a:t>
            </a:r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search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34FA48-A7EE-4FFB-8392-D02FCEAC8D18}"/>
              </a:ext>
            </a:extLst>
          </p:cNvPr>
          <p:cNvSpPr txBox="1"/>
          <p:nvPr/>
        </p:nvSpPr>
        <p:spPr>
          <a:xfrm>
            <a:off x="1463040" y="3291840"/>
            <a:ext cx="2176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096F48-C365-4512-B06D-B2FDDF82CE79}"/>
              </a:ext>
            </a:extLst>
          </p:cNvPr>
          <p:cNvSpPr txBox="1"/>
          <p:nvPr/>
        </p:nvSpPr>
        <p:spPr>
          <a:xfrm>
            <a:off x="2134392" y="3276954"/>
            <a:ext cx="21971726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chemeClr val="tx2"/>
                </a:solidFill>
              </a:rPr>
              <a:t>Twitter search API </a:t>
            </a:r>
            <a:r>
              <a:rPr lang="en-US" sz="4800" b="1" dirty="0"/>
              <a:t>:</a:t>
            </a:r>
            <a:r>
              <a:rPr lang="en-US" sz="4800" dirty="0"/>
              <a:t> </a:t>
            </a:r>
          </a:p>
          <a:p>
            <a:pPr marL="914400" indent="-914400">
              <a:buFont typeface="Wingdings" panose="05000000000000000000" pitchFamily="2" charset="2"/>
              <a:buChar char="Ø"/>
            </a:pPr>
            <a:endParaRPr lang="en-US" sz="4800" dirty="0"/>
          </a:p>
          <a:p>
            <a:r>
              <a:rPr lang="en-US" sz="4800" dirty="0"/>
              <a:t>      </a:t>
            </a:r>
            <a:r>
              <a:rPr lang="en-US" sz="4800" dirty="0">
                <a:solidFill>
                  <a:schemeClr val="accent4"/>
                </a:solidFill>
              </a:rPr>
              <a:t>1. Requires the registration of a Twitter App </a:t>
            </a:r>
          </a:p>
          <a:p>
            <a:r>
              <a:rPr lang="en-US" sz="4800" dirty="0">
                <a:solidFill>
                  <a:schemeClr val="accent4"/>
                </a:solidFill>
              </a:rPr>
              <a:t>      2. Requires the authentication through the Twitter OAuth protocol</a:t>
            </a:r>
          </a:p>
          <a:p>
            <a:r>
              <a:rPr lang="en-US" sz="4800" dirty="0">
                <a:solidFill>
                  <a:schemeClr val="accent4"/>
                </a:solidFill>
              </a:rPr>
              <a:t>      3. Provide only results matching with a specific search key  </a:t>
            </a:r>
          </a:p>
          <a:p>
            <a:endParaRPr lang="en-US" sz="4800" dirty="0">
              <a:solidFill>
                <a:schemeClr val="accent3"/>
              </a:solidFill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chemeClr val="tx2"/>
                </a:solidFill>
              </a:rPr>
              <a:t>Dataset</a:t>
            </a:r>
            <a:r>
              <a:rPr lang="en-US" sz="4800" dirty="0"/>
              <a:t> : </a:t>
            </a:r>
          </a:p>
          <a:p>
            <a:r>
              <a:rPr lang="en-US" sz="4800" dirty="0"/>
              <a:t>       </a:t>
            </a:r>
          </a:p>
          <a:p>
            <a:r>
              <a:rPr lang="en-US" sz="4800" dirty="0"/>
              <a:t>     </a:t>
            </a:r>
            <a:r>
              <a:rPr lang="en-US" sz="4800" dirty="0">
                <a:solidFill>
                  <a:schemeClr val="accent3"/>
                </a:solidFill>
              </a:rPr>
              <a:t> </a:t>
            </a:r>
            <a:r>
              <a:rPr lang="en-US" sz="4800" dirty="0">
                <a:solidFill>
                  <a:schemeClr val="accent4"/>
                </a:solidFill>
              </a:rPr>
              <a:t>1. Does not need registration and authentication </a:t>
            </a:r>
          </a:p>
          <a:p>
            <a:r>
              <a:rPr lang="en-US" sz="4800" dirty="0">
                <a:solidFill>
                  <a:schemeClr val="accent4"/>
                </a:solidFill>
              </a:rPr>
              <a:t>      2. Provide results which belong to different areas of interest </a:t>
            </a:r>
          </a:p>
          <a:p>
            <a:pPr marL="914400" indent="-914400" algn="ctr">
              <a:buFont typeface="+mj-lt"/>
              <a:buAutoNum type="arabicPeriod"/>
            </a:pPr>
            <a:endParaRPr lang="it-IT" sz="4800" dirty="0">
              <a:solidFill>
                <a:schemeClr val="accent3"/>
              </a:solidFill>
            </a:endParaRPr>
          </a:p>
          <a:p>
            <a:pPr marL="914400" indent="-914400" algn="ctr">
              <a:buFont typeface="+mj-lt"/>
              <a:buAutoNum type="arabicPeriod"/>
            </a:pPr>
            <a:endParaRPr lang="it-IT" sz="4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54243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2286001" y="757611"/>
            <a:ext cx="19124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Dataset of </a:t>
            </a:r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200,000 </a:t>
            </a:r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tweets</a:t>
            </a:r>
          </a:p>
        </p:txBody>
      </p:sp>
      <p:pic>
        <p:nvPicPr>
          <p:cNvPr id="5" name="Immagine 4" descr="Ritaglio schermata">
            <a:extLst>
              <a:ext uri="{FF2B5EF4-FFF2-40B4-BE49-F238E27FC236}">
                <a16:creationId xmlns:a16="http://schemas.microsoft.com/office/drawing/2014/main" id="{DECD7E71-6C87-4745-A9D8-E8743E6C6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8" y="2081050"/>
            <a:ext cx="12834010" cy="8473739"/>
          </a:xfrm>
          <a:prstGeom prst="rect">
            <a:avLst/>
          </a:prstGeom>
        </p:spPr>
      </p:pic>
      <p:pic>
        <p:nvPicPr>
          <p:cNvPr id="3" name="Immagine 2" descr="Ritaglio schermata">
            <a:extLst>
              <a:ext uri="{FF2B5EF4-FFF2-40B4-BE49-F238E27FC236}">
                <a16:creationId xmlns:a16="http://schemas.microsoft.com/office/drawing/2014/main" id="{39F49DAE-C5DB-4150-87D9-02D82DC9A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"/>
          <a:stretch/>
        </p:blipFill>
        <p:spPr>
          <a:xfrm>
            <a:off x="10775006" y="5178928"/>
            <a:ext cx="12879977" cy="80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03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2286001" y="757611"/>
            <a:ext cx="19124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Dataset of </a:t>
            </a:r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200,000 </a:t>
            </a:r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tweets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C7792E-F866-46F2-AF48-C691ED7397AE}"/>
              </a:ext>
            </a:extLst>
          </p:cNvPr>
          <p:cNvSpPr txBox="1"/>
          <p:nvPr/>
        </p:nvSpPr>
        <p:spPr>
          <a:xfrm>
            <a:off x="2286000" y="2455817"/>
            <a:ext cx="20417245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2"/>
                </a:solidFill>
              </a:rPr>
              <a:t>Each</a:t>
            </a:r>
            <a:r>
              <a:rPr lang="it-IT" b="1" dirty="0">
                <a:solidFill>
                  <a:schemeClr val="accent2"/>
                </a:solidFill>
              </a:rPr>
              <a:t> </a:t>
            </a:r>
            <a:r>
              <a:rPr lang="it-IT" b="1" dirty="0" err="1">
                <a:solidFill>
                  <a:schemeClr val="accent2"/>
                </a:solidFill>
              </a:rPr>
              <a:t>row</a:t>
            </a:r>
            <a:r>
              <a:rPr lang="it-IT" b="1" dirty="0">
                <a:solidFill>
                  <a:schemeClr val="accent2"/>
                </a:solidFill>
              </a:rPr>
              <a:t> of the dataset </a:t>
            </a:r>
            <a:r>
              <a:rPr lang="it-IT" b="1" dirty="0" err="1">
                <a:solidFill>
                  <a:schemeClr val="accent2"/>
                </a:solidFill>
              </a:rPr>
              <a:t>is</a:t>
            </a:r>
            <a:r>
              <a:rPr lang="it-IT" b="1" dirty="0">
                <a:solidFill>
                  <a:schemeClr val="accent2"/>
                </a:solidFill>
              </a:rPr>
              <a:t> made up of 18 </a:t>
            </a:r>
            <a:r>
              <a:rPr lang="it-IT" b="1" dirty="0" err="1">
                <a:solidFill>
                  <a:schemeClr val="accent2"/>
                </a:solidFill>
              </a:rPr>
              <a:t>elements</a:t>
            </a:r>
            <a:r>
              <a:rPr lang="it-IT" b="1" dirty="0">
                <a:solidFill>
                  <a:schemeClr val="accent2"/>
                </a:solidFill>
              </a:rPr>
              <a:t> </a:t>
            </a:r>
            <a:r>
              <a:rPr lang="it-IT" dirty="0">
                <a:solidFill>
                  <a:schemeClr val="accent2"/>
                </a:solidFill>
              </a:rPr>
              <a:t>: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Tweet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  <a:r>
              <a:rPr lang="it-IT" i="1" dirty="0" err="1">
                <a:solidFill>
                  <a:schemeClr val="accent4"/>
                </a:solidFill>
              </a:rPr>
              <a:t>identifier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>
                <a:solidFill>
                  <a:schemeClr val="accent4"/>
                </a:solidFill>
              </a:rPr>
              <a:t>Date and hour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>
                <a:solidFill>
                  <a:schemeClr val="accent4"/>
                </a:solidFill>
              </a:rPr>
              <a:t>Username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>
                <a:solidFill>
                  <a:schemeClr val="accent4"/>
                </a:solidFill>
              </a:rPr>
              <a:t>Nickname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>
                <a:solidFill>
                  <a:schemeClr val="accent4"/>
                </a:solidFill>
              </a:rPr>
              <a:t>User </a:t>
            </a:r>
            <a:r>
              <a:rPr lang="it-IT" i="1" dirty="0" err="1">
                <a:solidFill>
                  <a:schemeClr val="accent4"/>
                </a:solidFill>
              </a:rPr>
              <a:t>biography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Tweet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  <a:r>
              <a:rPr lang="it-IT" i="1" dirty="0" err="1">
                <a:solidFill>
                  <a:schemeClr val="accent4"/>
                </a:solidFill>
              </a:rPr>
              <a:t>content</a:t>
            </a:r>
            <a:r>
              <a:rPr lang="it-IT" i="1" dirty="0">
                <a:solidFill>
                  <a:schemeClr val="accent4"/>
                </a:solidFill>
              </a:rPr>
              <a:t> (</a:t>
            </a:r>
            <a:r>
              <a:rPr lang="it-IT" i="1" dirty="0" err="1">
                <a:solidFill>
                  <a:schemeClr val="accent4"/>
                </a:solidFill>
              </a:rPr>
              <a:t>Tweet</a:t>
            </a:r>
            <a:r>
              <a:rPr lang="it-IT" i="1" dirty="0">
                <a:solidFill>
                  <a:schemeClr val="accent4"/>
                </a:solidFill>
              </a:rPr>
              <a:t> text)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Favs</a:t>
            </a:r>
            <a:r>
              <a:rPr lang="it-IT" i="1" dirty="0">
                <a:solidFill>
                  <a:schemeClr val="accent4"/>
                </a:solidFill>
              </a:rPr>
              <a:t>(</a:t>
            </a:r>
            <a:r>
              <a:rPr lang="it-IT" i="1" dirty="0" err="1">
                <a:solidFill>
                  <a:schemeClr val="accent4"/>
                </a:solidFill>
              </a:rPr>
              <a:t>Favorites</a:t>
            </a:r>
            <a:r>
              <a:rPr lang="it-IT" i="1" dirty="0">
                <a:solidFill>
                  <a:schemeClr val="accent4"/>
                </a:solidFill>
              </a:rPr>
              <a:t>)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RTs</a:t>
            </a:r>
            <a:r>
              <a:rPr lang="it-IT" i="1" dirty="0">
                <a:solidFill>
                  <a:schemeClr val="accent4"/>
                </a:solidFill>
              </a:rPr>
              <a:t>(</a:t>
            </a:r>
            <a:r>
              <a:rPr lang="it-IT" i="1" dirty="0" err="1">
                <a:solidFill>
                  <a:schemeClr val="accent4"/>
                </a:solidFill>
              </a:rPr>
              <a:t>Retweets</a:t>
            </a:r>
            <a:r>
              <a:rPr lang="it-IT" i="1" dirty="0">
                <a:solidFill>
                  <a:schemeClr val="accent4"/>
                </a:solidFill>
              </a:rPr>
              <a:t>)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Latitude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Longitude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>
                <a:solidFill>
                  <a:schemeClr val="accent4"/>
                </a:solidFill>
              </a:rPr>
              <a:t>Country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Place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Profile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  <a:r>
              <a:rPr lang="it-IT" i="1" dirty="0" err="1">
                <a:solidFill>
                  <a:schemeClr val="accent4"/>
                </a:solidFill>
              </a:rPr>
              <a:t>picture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>
                <a:solidFill>
                  <a:schemeClr val="accent4"/>
                </a:solidFill>
              </a:rPr>
              <a:t>Followers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Following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Listed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Tweet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  <a:r>
              <a:rPr lang="it-IT" i="1" dirty="0" err="1">
                <a:solidFill>
                  <a:schemeClr val="accent4"/>
                </a:solidFill>
              </a:rPr>
              <a:t>language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it-IT" i="1" dirty="0" err="1">
                <a:solidFill>
                  <a:schemeClr val="accent4"/>
                </a:solidFill>
              </a:rPr>
              <a:t>Tweet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  <a:r>
              <a:rPr lang="it-IT" i="1" dirty="0" err="1">
                <a:solidFill>
                  <a:schemeClr val="accent4"/>
                </a:solidFill>
              </a:rPr>
              <a:t>Url</a:t>
            </a:r>
            <a:r>
              <a:rPr lang="it-IT" i="1" dirty="0">
                <a:solidFill>
                  <a:schemeClr val="accent4"/>
                </a:solidFill>
              </a:rPr>
              <a:t>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2206BC-EFA0-4921-BDDF-29CC55B3DAE2}"/>
              </a:ext>
            </a:extLst>
          </p:cNvPr>
          <p:cNvSpPr txBox="1"/>
          <p:nvPr/>
        </p:nvSpPr>
        <p:spPr>
          <a:xfrm>
            <a:off x="2124891" y="3156857"/>
            <a:ext cx="309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15E97B33-DFEB-4BB4-BBD0-DD999BFD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1" y="3609224"/>
            <a:ext cx="11242766" cy="92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221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2286001" y="757611"/>
            <a:ext cx="19124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File_fdw</a:t>
            </a:r>
            <a:endParaRPr lang="en-US" sz="8000" dirty="0">
              <a:solidFill>
                <a:schemeClr val="accent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F520C8-873E-4D08-A4E6-8ED53F894C38}"/>
              </a:ext>
            </a:extLst>
          </p:cNvPr>
          <p:cNvSpPr txBox="1"/>
          <p:nvPr/>
        </p:nvSpPr>
        <p:spPr>
          <a:xfrm>
            <a:off x="1658984" y="2279719"/>
            <a:ext cx="10580914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/>
                </a:solidFill>
              </a:rPr>
              <a:t>Foreign data wrapper able to </a:t>
            </a:r>
            <a:r>
              <a:rPr lang="en-US" sz="4000" b="1" dirty="0">
                <a:solidFill>
                  <a:schemeClr val="accent2"/>
                </a:solidFill>
              </a:rPr>
              <a:t>: </a:t>
            </a:r>
          </a:p>
          <a:p>
            <a:r>
              <a:rPr lang="en-US" sz="4000" dirty="0">
                <a:solidFill>
                  <a:schemeClr val="accent3"/>
                </a:solidFill>
              </a:rPr>
              <a:t>     </a:t>
            </a:r>
            <a:r>
              <a:rPr lang="en-US" sz="4000" dirty="0">
                <a:solidFill>
                  <a:schemeClr val="accent4"/>
                </a:solidFill>
              </a:rPr>
              <a:t>1) Read data from text, csv or binary files 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     2) Create a foreign table and copy data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          inside it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/>
                </a:solidFill>
              </a:rPr>
              <a:t>Options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chemeClr val="tx2"/>
                </a:solidFill>
              </a:rPr>
              <a:t>which must or can be set : </a:t>
            </a:r>
          </a:p>
          <a:p>
            <a:r>
              <a:rPr lang="it-IT" sz="4000" dirty="0">
                <a:solidFill>
                  <a:schemeClr val="accent4"/>
                </a:solidFill>
              </a:rPr>
              <a:t>    1) </a:t>
            </a:r>
            <a:r>
              <a:rPr lang="it-IT" sz="4000" dirty="0" err="1">
                <a:solidFill>
                  <a:schemeClr val="accent4"/>
                </a:solidFill>
              </a:rPr>
              <a:t>Filename</a:t>
            </a:r>
            <a:r>
              <a:rPr lang="it-IT" sz="4000" dirty="0">
                <a:solidFill>
                  <a:schemeClr val="accent4"/>
                </a:solidFill>
              </a:rPr>
              <a:t> (</a:t>
            </a:r>
            <a:r>
              <a:rPr lang="it-IT" sz="4000" dirty="0" err="1">
                <a:solidFill>
                  <a:schemeClr val="accent4"/>
                </a:solidFill>
              </a:rPr>
              <a:t>mandatory</a:t>
            </a:r>
            <a:r>
              <a:rPr lang="it-IT" sz="4000" dirty="0">
                <a:solidFill>
                  <a:schemeClr val="accent4"/>
                </a:solidFill>
              </a:rPr>
              <a:t>) </a:t>
            </a:r>
          </a:p>
          <a:p>
            <a:r>
              <a:rPr lang="it-IT" sz="4000" dirty="0">
                <a:solidFill>
                  <a:schemeClr val="accent4"/>
                </a:solidFill>
              </a:rPr>
              <a:t>    2) Format </a:t>
            </a:r>
          </a:p>
          <a:p>
            <a:r>
              <a:rPr lang="it-IT" sz="4000" dirty="0">
                <a:solidFill>
                  <a:schemeClr val="accent4"/>
                </a:solidFill>
              </a:rPr>
              <a:t>    3) </a:t>
            </a:r>
            <a:r>
              <a:rPr lang="it-IT" sz="4000" dirty="0" err="1">
                <a:solidFill>
                  <a:schemeClr val="accent4"/>
                </a:solidFill>
              </a:rPr>
              <a:t>Header</a:t>
            </a:r>
            <a:r>
              <a:rPr lang="it-IT" sz="4000" dirty="0">
                <a:solidFill>
                  <a:schemeClr val="accent4"/>
                </a:solidFill>
              </a:rPr>
              <a:t> </a:t>
            </a:r>
          </a:p>
          <a:p>
            <a:r>
              <a:rPr lang="it-IT" sz="4000" dirty="0">
                <a:solidFill>
                  <a:schemeClr val="accent4"/>
                </a:solidFill>
              </a:rPr>
              <a:t>    4) </a:t>
            </a:r>
            <a:r>
              <a:rPr lang="it-IT" sz="4000" dirty="0" err="1">
                <a:solidFill>
                  <a:schemeClr val="accent4"/>
                </a:solidFill>
              </a:rPr>
              <a:t>Delimiter</a:t>
            </a:r>
            <a:r>
              <a:rPr lang="it-IT" sz="4000" dirty="0">
                <a:solidFill>
                  <a:schemeClr val="accent4"/>
                </a:solidFill>
              </a:rPr>
              <a:t> </a:t>
            </a:r>
          </a:p>
          <a:p>
            <a:r>
              <a:rPr lang="it-IT" sz="4000" dirty="0">
                <a:solidFill>
                  <a:schemeClr val="accent4"/>
                </a:solidFill>
              </a:rPr>
              <a:t>    5) Quote </a:t>
            </a:r>
          </a:p>
          <a:p>
            <a:r>
              <a:rPr lang="it-IT" sz="4000" dirty="0">
                <a:solidFill>
                  <a:schemeClr val="accent4"/>
                </a:solidFill>
              </a:rPr>
              <a:t>    6) Escape </a:t>
            </a:r>
          </a:p>
          <a:p>
            <a:r>
              <a:rPr lang="it-IT" sz="4000" dirty="0">
                <a:solidFill>
                  <a:schemeClr val="accent4"/>
                </a:solidFill>
              </a:rPr>
              <a:t>    7) </a:t>
            </a:r>
            <a:r>
              <a:rPr lang="it-IT" sz="4000" dirty="0" err="1">
                <a:solidFill>
                  <a:schemeClr val="accent4"/>
                </a:solidFill>
              </a:rPr>
              <a:t>Null</a:t>
            </a:r>
            <a:r>
              <a:rPr lang="it-IT" sz="4000" dirty="0">
                <a:solidFill>
                  <a:schemeClr val="accent4"/>
                </a:solidFill>
              </a:rPr>
              <a:t> </a:t>
            </a:r>
          </a:p>
          <a:p>
            <a:r>
              <a:rPr lang="it-IT" sz="4000" dirty="0">
                <a:solidFill>
                  <a:schemeClr val="accent4"/>
                </a:solidFill>
              </a:rPr>
              <a:t>    8) </a:t>
            </a:r>
            <a:r>
              <a:rPr lang="it-IT" sz="4000" dirty="0" err="1">
                <a:solidFill>
                  <a:schemeClr val="accent4"/>
                </a:solidFill>
              </a:rPr>
              <a:t>Encoding</a:t>
            </a:r>
            <a:r>
              <a:rPr lang="it-IT" sz="4000" dirty="0">
                <a:solidFill>
                  <a:schemeClr val="accent4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4000" b="1" dirty="0">
                <a:solidFill>
                  <a:schemeClr val="tx2"/>
                </a:solidFill>
              </a:rPr>
              <a:t>Import </a:t>
            </a:r>
            <a:r>
              <a:rPr lang="it-IT" sz="4000" b="1" dirty="0" err="1">
                <a:solidFill>
                  <a:schemeClr val="tx2"/>
                </a:solidFill>
              </a:rPr>
              <a:t>foreign</a:t>
            </a:r>
            <a:r>
              <a:rPr lang="it-IT" sz="4000" b="1" dirty="0">
                <a:solidFill>
                  <a:schemeClr val="tx2"/>
                </a:solidFill>
              </a:rPr>
              <a:t> schema </a:t>
            </a:r>
            <a:r>
              <a:rPr lang="it-IT" sz="4000" b="1" dirty="0" err="1">
                <a:solidFill>
                  <a:schemeClr val="tx2"/>
                </a:solidFill>
              </a:rPr>
              <a:t>function</a:t>
            </a:r>
            <a:r>
              <a:rPr lang="it-IT" sz="4000" b="1" dirty="0">
                <a:solidFill>
                  <a:schemeClr val="tx2"/>
                </a:solidFill>
              </a:rPr>
              <a:t> </a:t>
            </a:r>
            <a:r>
              <a:rPr lang="it-IT" sz="4000" b="1" dirty="0" err="1">
                <a:solidFill>
                  <a:schemeClr val="tx2"/>
                </a:solidFill>
              </a:rPr>
              <a:t>not</a:t>
            </a:r>
            <a:r>
              <a:rPr lang="it-IT" sz="4000" b="1" dirty="0">
                <a:solidFill>
                  <a:schemeClr val="tx2"/>
                </a:solidFill>
              </a:rPr>
              <a:t> </a:t>
            </a:r>
            <a:r>
              <a:rPr lang="it-IT" sz="4000" b="1" dirty="0" err="1">
                <a:solidFill>
                  <a:schemeClr val="tx2"/>
                </a:solidFill>
              </a:rPr>
              <a:t>supported</a:t>
            </a:r>
            <a:r>
              <a:rPr lang="it-IT" sz="4000" b="1" dirty="0">
                <a:solidFill>
                  <a:schemeClr val="tx2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4B08B5-7485-43DF-8854-8B283B823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09" y="2646402"/>
            <a:ext cx="11872415" cy="669604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E636C1-CF6F-4A9A-8EA6-0D838334A4C1}"/>
              </a:ext>
            </a:extLst>
          </p:cNvPr>
          <p:cNvSpPr txBox="1"/>
          <p:nvPr/>
        </p:nvSpPr>
        <p:spPr>
          <a:xfrm>
            <a:off x="13209843" y="10852528"/>
            <a:ext cx="9282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4"/>
                </a:solidFill>
              </a:rPr>
              <a:t>Implemented</a:t>
            </a:r>
            <a:r>
              <a:rPr lang="it-IT" dirty="0">
                <a:solidFill>
                  <a:schemeClr val="accent4"/>
                </a:solidFill>
              </a:rPr>
              <a:t> in </a:t>
            </a:r>
            <a:r>
              <a:rPr lang="it-IT" dirty="0" err="1">
                <a:solidFill>
                  <a:schemeClr val="accent4"/>
                </a:solidFill>
              </a:rPr>
              <a:t>Postgre</a:t>
            </a:r>
            <a:r>
              <a:rPr lang="it-IT" dirty="0">
                <a:solidFill>
                  <a:schemeClr val="accent4"/>
                </a:solidFill>
              </a:rPr>
              <a:t> SQL </a:t>
            </a:r>
            <a:r>
              <a:rPr lang="it-IT" dirty="0" err="1">
                <a:solidFill>
                  <a:schemeClr val="accent4"/>
                </a:solidFill>
              </a:rPr>
              <a:t>starting</a:t>
            </a:r>
            <a:r>
              <a:rPr lang="it-IT" dirty="0">
                <a:solidFill>
                  <a:schemeClr val="accent4"/>
                </a:solidFill>
              </a:rPr>
              <a:t> from 9.2 </a:t>
            </a:r>
            <a:r>
              <a:rPr lang="it-IT" dirty="0" err="1">
                <a:solidFill>
                  <a:schemeClr val="accent4"/>
                </a:solidFill>
              </a:rPr>
              <a:t>version</a:t>
            </a:r>
            <a:r>
              <a:rPr lang="it-IT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BC3C13C-0AF8-4ACB-A957-B3F1F5BDC1B3}"/>
              </a:ext>
            </a:extLst>
          </p:cNvPr>
          <p:cNvSpPr/>
          <p:nvPr/>
        </p:nvSpPr>
        <p:spPr>
          <a:xfrm>
            <a:off x="13324375" y="10427457"/>
            <a:ext cx="9053479" cy="2050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1396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2286001" y="757611"/>
            <a:ext cx="19124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File_fdw</a:t>
            </a:r>
            <a:endParaRPr lang="en-US" sz="8000" dirty="0">
              <a:solidFill>
                <a:schemeClr val="accent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0374B0-3C6B-4E1E-8C52-C0B181BA0651}"/>
              </a:ext>
            </a:extLst>
          </p:cNvPr>
          <p:cNvSpPr txBox="1"/>
          <p:nvPr/>
        </p:nvSpPr>
        <p:spPr>
          <a:xfrm>
            <a:off x="1559859" y="2420471"/>
            <a:ext cx="21219459" cy="1098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endParaRPr lang="it-IT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accent4"/>
                </a:solidFill>
              </a:rPr>
              <a:t>Installation of the </a:t>
            </a:r>
            <a:r>
              <a:rPr lang="it-IT" sz="4000" dirty="0" err="1">
                <a:solidFill>
                  <a:schemeClr val="accent4"/>
                </a:solidFill>
              </a:rPr>
              <a:t>file_fdw</a:t>
            </a:r>
            <a:r>
              <a:rPr lang="it-IT" sz="4000" dirty="0">
                <a:solidFill>
                  <a:schemeClr val="accent4"/>
                </a:solidFill>
              </a:rPr>
              <a:t> with the </a:t>
            </a:r>
            <a:r>
              <a:rPr lang="it-IT" sz="4000" dirty="0" err="1">
                <a:solidFill>
                  <a:schemeClr val="accent4"/>
                </a:solidFill>
              </a:rPr>
              <a:t>command</a:t>
            </a:r>
            <a:r>
              <a:rPr lang="it-IT" sz="4000" dirty="0">
                <a:solidFill>
                  <a:schemeClr val="accent4"/>
                </a:solidFill>
              </a:rPr>
              <a:t> : make &amp;&amp; make </a:t>
            </a:r>
            <a:r>
              <a:rPr lang="it-IT" sz="4000" dirty="0" err="1">
                <a:solidFill>
                  <a:schemeClr val="accent4"/>
                </a:solidFill>
              </a:rPr>
              <a:t>install</a:t>
            </a:r>
            <a:r>
              <a:rPr lang="it-IT" sz="4000" dirty="0">
                <a:solidFill>
                  <a:schemeClr val="accent4"/>
                </a:solidFill>
              </a:rPr>
              <a:t>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it-IT" sz="4000" dirty="0">
              <a:solidFill>
                <a:schemeClr val="accent4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dirty="0" err="1">
                <a:solidFill>
                  <a:schemeClr val="accent4"/>
                </a:solidFill>
              </a:rPr>
              <a:t>Creation</a:t>
            </a:r>
            <a:r>
              <a:rPr lang="it-IT" sz="4000" dirty="0">
                <a:solidFill>
                  <a:schemeClr val="accent4"/>
                </a:solidFill>
              </a:rPr>
              <a:t> of the extension :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it-IT" sz="4000" dirty="0">
              <a:solidFill>
                <a:schemeClr val="accent4"/>
              </a:solidFill>
            </a:endParaRPr>
          </a:p>
          <a:p>
            <a:pPr algn="ctr"/>
            <a:r>
              <a:rPr lang="it-IT" sz="4000" dirty="0">
                <a:solidFill>
                  <a:schemeClr val="accent2"/>
                </a:solidFill>
              </a:rPr>
              <a:t>CREATE EXTENSION </a:t>
            </a:r>
            <a:r>
              <a:rPr lang="it-IT" sz="4000" dirty="0" err="1">
                <a:solidFill>
                  <a:schemeClr val="accent4"/>
                </a:solidFill>
              </a:rPr>
              <a:t>file_fdw</a:t>
            </a:r>
            <a:r>
              <a:rPr lang="it-IT" sz="4000" dirty="0">
                <a:solidFill>
                  <a:schemeClr val="accent4"/>
                </a:solidFill>
              </a:rPr>
              <a:t> ;   </a:t>
            </a:r>
          </a:p>
          <a:p>
            <a:pPr algn="ctr"/>
            <a:endParaRPr lang="it-IT" sz="4000" dirty="0">
              <a:solidFill>
                <a:schemeClr val="accent4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dirty="0" err="1">
                <a:solidFill>
                  <a:schemeClr val="accent4"/>
                </a:solidFill>
              </a:rPr>
              <a:t>Creation</a:t>
            </a:r>
            <a:r>
              <a:rPr lang="it-IT" sz="4000" dirty="0">
                <a:solidFill>
                  <a:schemeClr val="accent4"/>
                </a:solidFill>
              </a:rPr>
              <a:t> of the server 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it-IT" sz="4000" dirty="0"/>
          </a:p>
          <a:p>
            <a:pPr algn="ctr"/>
            <a:r>
              <a:rPr lang="it-IT" sz="4000" dirty="0">
                <a:solidFill>
                  <a:schemeClr val="accent2"/>
                </a:solidFill>
              </a:rPr>
              <a:t>CREATE SERVER </a:t>
            </a:r>
            <a:r>
              <a:rPr lang="it-IT" sz="4000" dirty="0" err="1">
                <a:solidFill>
                  <a:schemeClr val="accent4"/>
                </a:solidFill>
              </a:rPr>
              <a:t>server_file_fdw</a:t>
            </a:r>
            <a:r>
              <a:rPr lang="it-IT" sz="4000" dirty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accent2"/>
                </a:solidFill>
              </a:rPr>
              <a:t>FOREIGN DATA WRAPPER </a:t>
            </a:r>
            <a:r>
              <a:rPr lang="it-IT" sz="4000" dirty="0" err="1">
                <a:solidFill>
                  <a:schemeClr val="accent4"/>
                </a:solidFill>
              </a:rPr>
              <a:t>file_fdw</a:t>
            </a:r>
            <a:r>
              <a:rPr lang="it-IT" sz="4000" dirty="0">
                <a:solidFill>
                  <a:schemeClr val="accent4"/>
                </a:solidFill>
              </a:rPr>
              <a:t> ; </a:t>
            </a:r>
          </a:p>
          <a:p>
            <a:pPr algn="ctr"/>
            <a:endParaRPr lang="it-IT" sz="4000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dirty="0"/>
              <a:t> </a:t>
            </a:r>
            <a:r>
              <a:rPr lang="it-IT" sz="4000" dirty="0" err="1">
                <a:solidFill>
                  <a:schemeClr val="accent4"/>
                </a:solidFill>
              </a:rPr>
              <a:t>Creation</a:t>
            </a:r>
            <a:r>
              <a:rPr lang="it-IT" sz="4000" dirty="0">
                <a:solidFill>
                  <a:schemeClr val="accent4"/>
                </a:solidFill>
              </a:rPr>
              <a:t> of the user mapping :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it-IT" sz="4000" dirty="0"/>
          </a:p>
          <a:p>
            <a:pPr algn="ctr"/>
            <a:r>
              <a:rPr lang="it-IT" sz="4000" dirty="0">
                <a:solidFill>
                  <a:schemeClr val="accent2"/>
                </a:solidFill>
              </a:rPr>
              <a:t>CREATE USER MAPPING FOR </a:t>
            </a:r>
          </a:p>
          <a:p>
            <a:pPr algn="ctr"/>
            <a:r>
              <a:rPr lang="it-IT" sz="4000" dirty="0">
                <a:solidFill>
                  <a:schemeClr val="accent2"/>
                </a:solidFill>
              </a:rPr>
              <a:t>SERVER </a:t>
            </a:r>
            <a:r>
              <a:rPr lang="it-IT" sz="4000" dirty="0" err="1">
                <a:solidFill>
                  <a:schemeClr val="accent4"/>
                </a:solidFill>
              </a:rPr>
              <a:t>server_file_fdw</a:t>
            </a:r>
            <a:r>
              <a:rPr lang="it-IT" sz="4000" dirty="0">
                <a:solidFill>
                  <a:schemeClr val="accent4"/>
                </a:solidFill>
              </a:rPr>
              <a:t> ; 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26172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2286001" y="407987"/>
            <a:ext cx="19124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File_fdw</a:t>
            </a:r>
            <a:endParaRPr lang="en-US" sz="8000" dirty="0">
              <a:solidFill>
                <a:schemeClr val="accent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EF520C8-873E-4D08-A4E6-8ED53F894C38}"/>
              </a:ext>
            </a:extLst>
          </p:cNvPr>
          <p:cNvSpPr txBox="1"/>
          <p:nvPr/>
        </p:nvSpPr>
        <p:spPr>
          <a:xfrm>
            <a:off x="1628247" y="1731426"/>
            <a:ext cx="20439530" cy="1221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sz="4000" dirty="0" err="1">
                <a:solidFill>
                  <a:schemeClr val="accent4"/>
                </a:solidFill>
              </a:rPr>
              <a:t>Creation</a:t>
            </a:r>
            <a:r>
              <a:rPr lang="it-IT" sz="4000" dirty="0">
                <a:solidFill>
                  <a:schemeClr val="accent4"/>
                </a:solidFill>
              </a:rPr>
              <a:t> of the </a:t>
            </a:r>
            <a:r>
              <a:rPr lang="it-IT" sz="4000" dirty="0" err="1">
                <a:solidFill>
                  <a:schemeClr val="accent4"/>
                </a:solidFill>
              </a:rPr>
              <a:t>foreign</a:t>
            </a:r>
            <a:r>
              <a:rPr lang="it-IT" sz="4000" dirty="0">
                <a:solidFill>
                  <a:schemeClr val="accent4"/>
                </a:solidFill>
              </a:rPr>
              <a:t> </a:t>
            </a:r>
            <a:r>
              <a:rPr lang="it-IT" sz="4000" dirty="0" err="1">
                <a:solidFill>
                  <a:schemeClr val="accent4"/>
                </a:solidFill>
              </a:rPr>
              <a:t>table</a:t>
            </a:r>
            <a:r>
              <a:rPr lang="it-IT" sz="4000" dirty="0">
                <a:solidFill>
                  <a:schemeClr val="accent4"/>
                </a:solidFill>
              </a:rPr>
              <a:t> : </a:t>
            </a:r>
          </a:p>
          <a:p>
            <a:pPr algn="ctr"/>
            <a:endParaRPr lang="it-IT" sz="2400" dirty="0"/>
          </a:p>
          <a:p>
            <a:pPr algn="ctr"/>
            <a:r>
              <a:rPr lang="it-IT" sz="3200" dirty="0">
                <a:solidFill>
                  <a:schemeClr val="accent2"/>
                </a:solidFill>
              </a:rPr>
              <a:t>CREATE FOREIGN TABLE </a:t>
            </a:r>
            <a:r>
              <a:rPr lang="it-IT" sz="3200" dirty="0" err="1">
                <a:solidFill>
                  <a:schemeClr val="accent4"/>
                </a:solidFill>
              </a:rPr>
              <a:t>tweets_foreign</a:t>
            </a:r>
            <a:r>
              <a:rPr lang="it-IT" sz="3200" dirty="0">
                <a:solidFill>
                  <a:schemeClr val="accent4"/>
                </a:solidFill>
              </a:rPr>
              <a:t>(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tweet_ID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(150) ,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datetweet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(50),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hour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(50),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username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(50) 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nickname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(50),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biography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(250),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tweet_content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(300) 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favs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(150),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rts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(50),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latitude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(200) ,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longitude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(200) ,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country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(200) 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place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(200),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profile_picture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(200),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followers </a:t>
            </a:r>
            <a:r>
              <a:rPr lang="it-IT" sz="3200" dirty="0" err="1">
                <a:solidFill>
                  <a:schemeClr val="accent4"/>
                </a:solidFill>
              </a:rPr>
              <a:t>integer</a:t>
            </a:r>
            <a:r>
              <a:rPr lang="it-IT" sz="3200" dirty="0">
                <a:solidFill>
                  <a:schemeClr val="accent4"/>
                </a:solidFill>
              </a:rPr>
              <a:t>,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following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integer</a:t>
            </a:r>
            <a:r>
              <a:rPr lang="it-IT" sz="3200" dirty="0">
                <a:solidFill>
                  <a:schemeClr val="accent4"/>
                </a:solidFill>
              </a:rPr>
              <a:t>,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listed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integer</a:t>
            </a:r>
            <a:r>
              <a:rPr lang="it-IT" sz="3200" dirty="0">
                <a:solidFill>
                  <a:schemeClr val="accent4"/>
                </a:solidFill>
              </a:rPr>
              <a:t>,  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language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(10),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    </a:t>
            </a:r>
            <a:r>
              <a:rPr lang="it-IT" sz="3200" dirty="0" err="1">
                <a:solidFill>
                  <a:schemeClr val="accent4"/>
                </a:solidFill>
              </a:rPr>
              <a:t>url</a:t>
            </a:r>
            <a:r>
              <a:rPr lang="it-IT" sz="3200" dirty="0">
                <a:solidFill>
                  <a:schemeClr val="accent4"/>
                </a:solidFill>
              </a:rPr>
              <a:t> </a:t>
            </a:r>
            <a:r>
              <a:rPr lang="it-IT" sz="3200" dirty="0" err="1">
                <a:solidFill>
                  <a:schemeClr val="accent4"/>
                </a:solidFill>
              </a:rPr>
              <a:t>varchar</a:t>
            </a:r>
            <a:r>
              <a:rPr lang="it-IT" sz="3200" dirty="0">
                <a:solidFill>
                  <a:schemeClr val="accent4"/>
                </a:solidFill>
              </a:rPr>
              <a:t>(200) </a:t>
            </a:r>
          </a:p>
          <a:p>
            <a:pPr algn="ctr"/>
            <a:r>
              <a:rPr lang="it-IT" sz="3200" dirty="0">
                <a:solidFill>
                  <a:schemeClr val="accent4"/>
                </a:solidFill>
              </a:rPr>
              <a:t>)</a:t>
            </a:r>
            <a:r>
              <a:rPr lang="it-IT" sz="3200" dirty="0"/>
              <a:t> </a:t>
            </a:r>
            <a:r>
              <a:rPr lang="it-IT" sz="3200" dirty="0">
                <a:solidFill>
                  <a:schemeClr val="accent2"/>
                </a:solidFill>
              </a:rPr>
              <a:t>SERVER</a:t>
            </a:r>
            <a:r>
              <a:rPr lang="it-IT" sz="3200" dirty="0"/>
              <a:t> </a:t>
            </a:r>
            <a:r>
              <a:rPr lang="it-IT" sz="3200" dirty="0" err="1">
                <a:solidFill>
                  <a:schemeClr val="accent4"/>
                </a:solidFill>
              </a:rPr>
              <a:t>server_file_fdw</a:t>
            </a:r>
            <a:r>
              <a:rPr lang="it-IT" sz="3200" dirty="0">
                <a:solidFill>
                  <a:schemeClr val="accent4"/>
                </a:solidFill>
              </a:rPr>
              <a:t>  </a:t>
            </a:r>
          </a:p>
          <a:p>
            <a:pPr algn="ctr"/>
            <a:r>
              <a:rPr lang="it-IT" sz="3200" dirty="0">
                <a:solidFill>
                  <a:schemeClr val="accent2"/>
                </a:solidFill>
              </a:rPr>
              <a:t>OPTIONS</a:t>
            </a:r>
            <a:r>
              <a:rPr lang="it-IT" sz="3200" dirty="0"/>
              <a:t> </a:t>
            </a:r>
            <a:r>
              <a:rPr lang="it-IT" sz="3200" dirty="0">
                <a:solidFill>
                  <a:schemeClr val="accent4"/>
                </a:solidFill>
              </a:rPr>
              <a:t>(format '</a:t>
            </a:r>
            <a:r>
              <a:rPr lang="it-IT" sz="3200" dirty="0" err="1">
                <a:solidFill>
                  <a:schemeClr val="accent4"/>
                </a:solidFill>
              </a:rPr>
              <a:t>csv</a:t>
            </a:r>
            <a:r>
              <a:rPr lang="it-IT" sz="3200" dirty="0">
                <a:solidFill>
                  <a:schemeClr val="accent4"/>
                </a:solidFill>
              </a:rPr>
              <a:t>', </a:t>
            </a:r>
            <a:r>
              <a:rPr lang="it-IT" sz="3200" dirty="0" err="1">
                <a:solidFill>
                  <a:schemeClr val="accent4"/>
                </a:solidFill>
              </a:rPr>
              <a:t>header</a:t>
            </a:r>
            <a:r>
              <a:rPr lang="it-IT" sz="3200" dirty="0">
                <a:solidFill>
                  <a:schemeClr val="accent4"/>
                </a:solidFill>
              </a:rPr>
              <a:t> '</a:t>
            </a:r>
            <a:r>
              <a:rPr lang="it-IT" sz="3200" dirty="0" err="1">
                <a:solidFill>
                  <a:schemeClr val="accent4"/>
                </a:solidFill>
              </a:rPr>
              <a:t>true</a:t>
            </a:r>
            <a:r>
              <a:rPr lang="it-IT" sz="3200" dirty="0">
                <a:solidFill>
                  <a:schemeClr val="accent4"/>
                </a:solidFill>
              </a:rPr>
              <a:t>' , </a:t>
            </a:r>
            <a:r>
              <a:rPr lang="it-IT" sz="3200" dirty="0" err="1">
                <a:solidFill>
                  <a:schemeClr val="accent4"/>
                </a:solidFill>
              </a:rPr>
              <a:t>filename</a:t>
            </a:r>
            <a:r>
              <a:rPr lang="it-IT" sz="3200" dirty="0">
                <a:solidFill>
                  <a:schemeClr val="accent4"/>
                </a:solidFill>
              </a:rPr>
              <a:t> '/</a:t>
            </a:r>
            <a:r>
              <a:rPr lang="it-IT" sz="3200" dirty="0" err="1">
                <a:solidFill>
                  <a:schemeClr val="accent4"/>
                </a:solidFill>
              </a:rPr>
              <a:t>tmp</a:t>
            </a:r>
            <a:r>
              <a:rPr lang="it-IT" sz="3200" dirty="0">
                <a:solidFill>
                  <a:schemeClr val="accent4"/>
                </a:solidFill>
              </a:rPr>
              <a:t>/lista_tweets_USA.csv' , </a:t>
            </a:r>
            <a:r>
              <a:rPr lang="it-IT" sz="3200" dirty="0" err="1">
                <a:solidFill>
                  <a:schemeClr val="accent4"/>
                </a:solidFill>
              </a:rPr>
              <a:t>delimiter</a:t>
            </a:r>
            <a:r>
              <a:rPr lang="it-IT" sz="3200" dirty="0">
                <a:solidFill>
                  <a:schemeClr val="accent4"/>
                </a:solidFill>
              </a:rPr>
              <a:t> ',' , </a:t>
            </a:r>
            <a:r>
              <a:rPr lang="it-IT" sz="3200" dirty="0" err="1">
                <a:solidFill>
                  <a:schemeClr val="accent4"/>
                </a:solidFill>
              </a:rPr>
              <a:t>null</a:t>
            </a:r>
            <a:r>
              <a:rPr lang="it-IT" sz="3200" dirty="0">
                <a:solidFill>
                  <a:schemeClr val="accent4"/>
                </a:solidFill>
              </a:rPr>
              <a:t> '' );</a:t>
            </a:r>
          </a:p>
        </p:txBody>
      </p:sp>
    </p:spTree>
    <p:extLst>
      <p:ext uri="{BB962C8B-B14F-4D97-AF65-F5344CB8AC3E}">
        <p14:creationId xmlns:p14="http://schemas.microsoft.com/office/powerpoint/2010/main" val="4321624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2286001" y="757611"/>
            <a:ext cx="19124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File_fdw</a:t>
            </a:r>
            <a:endParaRPr lang="en-US" sz="8000" dirty="0">
              <a:solidFill>
                <a:schemeClr val="accent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0374B0-3C6B-4E1E-8C52-C0B181BA0651}"/>
              </a:ext>
            </a:extLst>
          </p:cNvPr>
          <p:cNvSpPr txBox="1"/>
          <p:nvPr/>
        </p:nvSpPr>
        <p:spPr>
          <a:xfrm>
            <a:off x="1238282" y="2420471"/>
            <a:ext cx="21219459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endParaRPr lang="it-IT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4"/>
                </a:solidFill>
              </a:rPr>
              <a:t>Creation</a:t>
            </a:r>
            <a:r>
              <a:rPr lang="it-IT" dirty="0">
                <a:solidFill>
                  <a:schemeClr val="accent4"/>
                </a:solidFill>
              </a:rPr>
              <a:t> of the </a:t>
            </a:r>
            <a:r>
              <a:rPr lang="it-IT" dirty="0" err="1">
                <a:solidFill>
                  <a:schemeClr val="accent4"/>
                </a:solidFill>
              </a:rPr>
              <a:t>local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 err="1">
                <a:solidFill>
                  <a:schemeClr val="accent4"/>
                </a:solidFill>
              </a:rPr>
              <a:t>table</a:t>
            </a:r>
            <a:r>
              <a:rPr lang="it-IT" dirty="0">
                <a:solidFill>
                  <a:schemeClr val="accent4"/>
                </a:solidFill>
              </a:rPr>
              <a:t> :</a:t>
            </a:r>
            <a:endParaRPr lang="it-IT" sz="4000" dirty="0">
              <a:solidFill>
                <a:schemeClr val="accent4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it-IT" dirty="0"/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CREATE TABLE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tweets_local</a:t>
            </a:r>
            <a:endParaRPr lang="en-US" dirty="0">
              <a:solidFill>
                <a:schemeClr val="accent4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AS SELECT </a:t>
            </a:r>
            <a:r>
              <a:rPr lang="en-US" dirty="0">
                <a:solidFill>
                  <a:schemeClr val="accent4"/>
                </a:solidFill>
              </a:rPr>
              <a:t>*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tweets_foreign</a:t>
            </a:r>
            <a:r>
              <a:rPr lang="en-US" dirty="0">
                <a:solidFill>
                  <a:schemeClr val="accent4"/>
                </a:solidFill>
              </a:rPr>
              <a:t> ;</a:t>
            </a:r>
          </a:p>
          <a:p>
            <a:pPr algn="ctr"/>
            <a:endParaRPr lang="en-US" dirty="0"/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Removal of the rows in the table with the attributes following, followers 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or listed equal to NULL 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DELETE</a:t>
            </a:r>
            <a:r>
              <a:rPr lang="en-US" dirty="0"/>
              <a:t>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tweets_local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AS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T</a:t>
            </a:r>
            <a:r>
              <a:rPr lang="en-US" dirty="0"/>
              <a:t>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</a:rPr>
              <a:t>T.followers</a:t>
            </a:r>
            <a:r>
              <a:rPr lang="en-US" dirty="0">
                <a:solidFill>
                  <a:schemeClr val="accent4"/>
                </a:solidFill>
              </a:rPr>
              <a:t> IS NULL OR </a:t>
            </a:r>
            <a:r>
              <a:rPr lang="en-US" dirty="0" err="1">
                <a:solidFill>
                  <a:schemeClr val="accent4"/>
                </a:solidFill>
              </a:rPr>
              <a:t>T.following</a:t>
            </a:r>
            <a:r>
              <a:rPr lang="en-US" dirty="0">
                <a:solidFill>
                  <a:schemeClr val="accent4"/>
                </a:solidFill>
              </a:rPr>
              <a:t> IS NULL OR </a:t>
            </a:r>
            <a:r>
              <a:rPr lang="en-US" dirty="0" err="1">
                <a:solidFill>
                  <a:schemeClr val="accent4"/>
                </a:solidFill>
              </a:rPr>
              <a:t>T.listed</a:t>
            </a:r>
            <a:r>
              <a:rPr lang="en-US" dirty="0">
                <a:solidFill>
                  <a:schemeClr val="accent4"/>
                </a:solidFill>
              </a:rPr>
              <a:t> IS NULL ;   </a:t>
            </a:r>
            <a:endParaRPr lang="it-IT" dirty="0">
              <a:solidFill>
                <a:schemeClr val="accent4"/>
              </a:solidFill>
            </a:endParaRPr>
          </a:p>
          <a:p>
            <a:pPr algn="ctr"/>
            <a:endParaRPr lang="it-IT" dirty="0"/>
          </a:p>
        </p:txBody>
      </p:sp>
      <p:sp>
        <p:nvSpPr>
          <p:cNvPr id="2" name="Freccia in giù 1">
            <a:extLst>
              <a:ext uri="{FF2B5EF4-FFF2-40B4-BE49-F238E27FC236}">
                <a16:creationId xmlns:a16="http://schemas.microsoft.com/office/drawing/2014/main" id="{272D7FDB-4C04-4607-A7CB-368DC5779908}"/>
              </a:ext>
            </a:extLst>
          </p:cNvPr>
          <p:cNvSpPr/>
          <p:nvPr/>
        </p:nvSpPr>
        <p:spPr>
          <a:xfrm>
            <a:off x="10866376" y="9556062"/>
            <a:ext cx="1963270" cy="1242490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361066-D115-4A01-893E-BDCC43E7A4CC}"/>
              </a:ext>
            </a:extLst>
          </p:cNvPr>
          <p:cNvSpPr txBox="1"/>
          <p:nvPr/>
        </p:nvSpPr>
        <p:spPr>
          <a:xfrm>
            <a:off x="7544952" y="11638282"/>
            <a:ext cx="860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4"/>
                </a:solidFill>
              </a:rPr>
              <a:t>Loss</a:t>
            </a:r>
            <a:r>
              <a:rPr lang="it-IT" dirty="0">
                <a:solidFill>
                  <a:schemeClr val="accent4"/>
                </a:solidFill>
              </a:rPr>
              <a:t> of 10k </a:t>
            </a:r>
            <a:r>
              <a:rPr lang="it-IT" dirty="0" err="1">
                <a:solidFill>
                  <a:schemeClr val="accent4"/>
                </a:solidFill>
              </a:rPr>
              <a:t>rows</a:t>
            </a:r>
            <a:r>
              <a:rPr lang="it-IT" dirty="0">
                <a:solidFill>
                  <a:schemeClr val="accent4"/>
                </a:solidFill>
              </a:rPr>
              <a:t> from the </a:t>
            </a:r>
            <a:r>
              <a:rPr lang="it-IT" dirty="0" err="1">
                <a:solidFill>
                  <a:schemeClr val="accent4"/>
                </a:solidFill>
              </a:rPr>
              <a:t>local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 err="1">
                <a:solidFill>
                  <a:schemeClr val="accent4"/>
                </a:solidFill>
              </a:rPr>
              <a:t>table</a:t>
            </a:r>
            <a:r>
              <a:rPr lang="it-IT" dirty="0">
                <a:solidFill>
                  <a:schemeClr val="accent4"/>
                </a:solidFill>
              </a:rPr>
              <a:t>  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F318D26F-338E-43C6-A7F9-FD94AF353803}"/>
              </a:ext>
            </a:extLst>
          </p:cNvPr>
          <p:cNvSpPr/>
          <p:nvPr/>
        </p:nvSpPr>
        <p:spPr>
          <a:xfrm>
            <a:off x="7544952" y="11181735"/>
            <a:ext cx="8606117" cy="155942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09828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6">
            <a:extLst>
              <a:ext uri="{FF2B5EF4-FFF2-40B4-BE49-F238E27FC236}">
                <a16:creationId xmlns:a16="http://schemas.microsoft.com/office/drawing/2014/main" id="{C768A366-B358-4AD0-A1B9-73C013336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818" y="1510143"/>
            <a:ext cx="18282603" cy="6553201"/>
          </a:xfrm>
        </p:spPr>
        <p:txBody>
          <a:bodyPr>
            <a:normAutofit/>
          </a:bodyPr>
          <a:lstStyle/>
          <a:p>
            <a:r>
              <a:rPr lang="it-IT" sz="6000" i="1" dirty="0">
                <a:solidFill>
                  <a:schemeClr val="accent4"/>
                </a:solidFill>
              </a:rPr>
              <a:t>Why </a:t>
            </a:r>
            <a:r>
              <a:rPr lang="it-IT" sz="6000" i="1" dirty="0" err="1">
                <a:solidFill>
                  <a:schemeClr val="accent4"/>
                </a:solidFill>
              </a:rPr>
              <a:t>have</a:t>
            </a:r>
            <a:r>
              <a:rPr lang="it-IT" sz="6000" i="1" dirty="0">
                <a:solidFill>
                  <a:schemeClr val="accent4"/>
                </a:solidFill>
              </a:rPr>
              <a:t> </a:t>
            </a:r>
            <a:r>
              <a:rPr lang="it-IT" sz="6000" i="1" dirty="0" err="1">
                <a:solidFill>
                  <a:schemeClr val="accent4"/>
                </a:solidFill>
              </a:rPr>
              <a:t>we</a:t>
            </a:r>
            <a:r>
              <a:rPr lang="it-IT" sz="6000" i="1" dirty="0">
                <a:solidFill>
                  <a:schemeClr val="accent4"/>
                </a:solidFill>
              </a:rPr>
              <a:t> </a:t>
            </a:r>
            <a:r>
              <a:rPr lang="it-IT" sz="6000" i="1" dirty="0" err="1">
                <a:solidFill>
                  <a:schemeClr val="accent2"/>
                </a:solidFill>
              </a:rPr>
              <a:t>converted</a:t>
            </a:r>
            <a:r>
              <a:rPr lang="it-IT" sz="6000" i="1" dirty="0">
                <a:solidFill>
                  <a:schemeClr val="accent4"/>
                </a:solidFill>
              </a:rPr>
              <a:t> the </a:t>
            </a:r>
            <a:r>
              <a:rPr lang="it-IT" sz="6000" i="1" dirty="0" err="1">
                <a:solidFill>
                  <a:schemeClr val="accent4"/>
                </a:solidFill>
              </a:rPr>
              <a:t>csv</a:t>
            </a:r>
            <a:r>
              <a:rPr lang="it-IT" sz="6000" i="1" dirty="0">
                <a:solidFill>
                  <a:schemeClr val="accent4"/>
                </a:solidFill>
              </a:rPr>
              <a:t> file </a:t>
            </a:r>
            <a:r>
              <a:rPr lang="it-IT" sz="6000" i="1" dirty="0" err="1">
                <a:solidFill>
                  <a:schemeClr val="accent4"/>
                </a:solidFill>
              </a:rPr>
              <a:t>into</a:t>
            </a:r>
            <a:r>
              <a:rPr lang="it-IT" sz="6000" i="1" dirty="0">
                <a:solidFill>
                  <a:schemeClr val="accent4"/>
                </a:solidFill>
              </a:rPr>
              <a:t> a </a:t>
            </a:r>
            <a:r>
              <a:rPr lang="it-IT" sz="6000" i="1" dirty="0" err="1">
                <a:solidFill>
                  <a:schemeClr val="accent4"/>
                </a:solidFill>
              </a:rPr>
              <a:t>table</a:t>
            </a:r>
            <a:r>
              <a:rPr lang="it-IT" sz="6000" i="1" dirty="0">
                <a:solidFill>
                  <a:schemeClr val="accent4"/>
                </a:solidFill>
              </a:rPr>
              <a:t> </a:t>
            </a:r>
            <a:r>
              <a:rPr lang="it-IT" sz="6000" i="1" dirty="0" err="1">
                <a:solidFill>
                  <a:schemeClr val="accent4"/>
                </a:solidFill>
              </a:rPr>
              <a:t>before</a:t>
            </a:r>
            <a:r>
              <a:rPr lang="it-IT" sz="6000" i="1" dirty="0">
                <a:solidFill>
                  <a:schemeClr val="accent4"/>
                </a:solidFill>
              </a:rPr>
              <a:t> </a:t>
            </a:r>
            <a:r>
              <a:rPr lang="it-IT" sz="6000" i="1" dirty="0" err="1">
                <a:solidFill>
                  <a:schemeClr val="accent4"/>
                </a:solidFill>
              </a:rPr>
              <a:t>doing</a:t>
            </a:r>
            <a:r>
              <a:rPr lang="it-IT" sz="6000" i="1" dirty="0">
                <a:solidFill>
                  <a:schemeClr val="accent4"/>
                </a:solidFill>
              </a:rPr>
              <a:t> the </a:t>
            </a:r>
            <a:r>
              <a:rPr lang="it-IT" sz="6000" i="1" dirty="0" err="1">
                <a:solidFill>
                  <a:schemeClr val="accent2"/>
                </a:solidFill>
              </a:rPr>
              <a:t>clustering</a:t>
            </a:r>
            <a:r>
              <a:rPr lang="it-IT" sz="6000" i="1" dirty="0">
                <a:solidFill>
                  <a:schemeClr val="accent4"/>
                </a:solidFill>
              </a:rPr>
              <a:t>? </a:t>
            </a:r>
          </a:p>
          <a:p>
            <a:r>
              <a:rPr lang="it-IT" sz="6000" i="1" dirty="0" err="1">
                <a:solidFill>
                  <a:schemeClr val="accent4"/>
                </a:solidFill>
              </a:rPr>
              <a:t>Couldn’t</a:t>
            </a:r>
            <a:r>
              <a:rPr lang="it-IT" sz="6000" i="1" dirty="0">
                <a:solidFill>
                  <a:schemeClr val="accent4"/>
                </a:solidFill>
              </a:rPr>
              <a:t> </a:t>
            </a:r>
            <a:r>
              <a:rPr lang="it-IT" sz="6000" i="1" dirty="0" err="1">
                <a:solidFill>
                  <a:schemeClr val="accent4"/>
                </a:solidFill>
              </a:rPr>
              <a:t>we</a:t>
            </a:r>
            <a:r>
              <a:rPr lang="it-IT" sz="6000" i="1" dirty="0">
                <a:solidFill>
                  <a:schemeClr val="accent4"/>
                </a:solidFill>
              </a:rPr>
              <a:t> take </a:t>
            </a:r>
            <a:r>
              <a:rPr lang="it-IT" sz="6000" i="1" dirty="0">
                <a:solidFill>
                  <a:schemeClr val="accent2"/>
                </a:solidFill>
              </a:rPr>
              <a:t>data</a:t>
            </a:r>
            <a:r>
              <a:rPr lang="it-IT" sz="6000" i="1" dirty="0">
                <a:solidFill>
                  <a:schemeClr val="accent4"/>
                </a:solidFill>
              </a:rPr>
              <a:t> </a:t>
            </a:r>
            <a:r>
              <a:rPr lang="it-IT" sz="6000" i="1" dirty="0" err="1">
                <a:solidFill>
                  <a:schemeClr val="accent4"/>
                </a:solidFill>
              </a:rPr>
              <a:t>directly</a:t>
            </a:r>
            <a:r>
              <a:rPr lang="it-IT" sz="6000" i="1" dirty="0">
                <a:solidFill>
                  <a:schemeClr val="accent4"/>
                </a:solidFill>
              </a:rPr>
              <a:t> from the </a:t>
            </a:r>
            <a:r>
              <a:rPr lang="it-IT" sz="6000" i="1" dirty="0" err="1">
                <a:solidFill>
                  <a:schemeClr val="accent2"/>
                </a:solidFill>
              </a:rPr>
              <a:t>csv</a:t>
            </a:r>
            <a:r>
              <a:rPr lang="it-IT" sz="6000" i="1" dirty="0">
                <a:solidFill>
                  <a:schemeClr val="accent4"/>
                </a:solidFill>
              </a:rPr>
              <a:t> file?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A6D2457-242E-4508-A492-39526C6C9F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066" y="5417127"/>
            <a:ext cx="7832105" cy="7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930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67161F-D84E-4BD6-A19E-819704094458}"/>
              </a:ext>
            </a:extLst>
          </p:cNvPr>
          <p:cNvSpPr txBox="1"/>
          <p:nvPr/>
        </p:nvSpPr>
        <p:spPr>
          <a:xfrm>
            <a:off x="2380282" y="1551708"/>
            <a:ext cx="1840153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2"/>
                </a:solidFill>
              </a:rPr>
              <a:t>Three main reasons</a:t>
            </a:r>
            <a:r>
              <a:rPr lang="en-US" sz="6000" b="1" dirty="0">
                <a:solidFill>
                  <a:schemeClr val="accent4"/>
                </a:solidFill>
              </a:rPr>
              <a:t> : </a:t>
            </a:r>
          </a:p>
          <a:p>
            <a:pPr algn="ctr"/>
            <a:endParaRPr lang="en-US" sz="6000" dirty="0">
              <a:solidFill>
                <a:schemeClr val="accent4"/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r>
              <a:rPr lang="en-US" sz="6000" dirty="0">
                <a:solidFill>
                  <a:schemeClr val="accent4"/>
                </a:solidFill>
              </a:rPr>
              <a:t>Skimming data in order to avoid rows with null attributes </a:t>
            </a:r>
          </a:p>
          <a:p>
            <a:pPr marL="742950" indent="-742950" algn="ctr">
              <a:buFont typeface="+mj-lt"/>
              <a:buAutoNum type="arabicPeriod"/>
            </a:pPr>
            <a:endParaRPr lang="en-US" sz="6000" dirty="0">
              <a:solidFill>
                <a:schemeClr val="accent4"/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r>
              <a:rPr lang="en-US" sz="6000" dirty="0">
                <a:solidFill>
                  <a:schemeClr val="accent4"/>
                </a:solidFill>
              </a:rPr>
              <a:t> Collect information about the dataset through targeted queries</a:t>
            </a:r>
          </a:p>
          <a:p>
            <a:pPr marL="742950" indent="-742950" algn="ctr">
              <a:buFont typeface="+mj-lt"/>
              <a:buAutoNum type="arabicPeriod"/>
            </a:pPr>
            <a:endParaRPr lang="en-US" sz="6000" dirty="0">
              <a:solidFill>
                <a:schemeClr val="accent4"/>
              </a:solidFill>
            </a:endParaRPr>
          </a:p>
          <a:p>
            <a:pPr marL="742950" indent="-742950" algn="ctr">
              <a:buFont typeface="+mj-lt"/>
              <a:buAutoNum type="arabicPeriod"/>
            </a:pPr>
            <a:r>
              <a:rPr lang="en-US" sz="6000" dirty="0">
                <a:solidFill>
                  <a:schemeClr val="accent4"/>
                </a:solidFill>
              </a:rPr>
              <a:t>Project requirement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417964-CE83-4223-84A0-1011CCE0B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072" y="8172449"/>
            <a:ext cx="6141316" cy="460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58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 rot="16200000">
            <a:off x="13716280" y="3061314"/>
            <a:ext cx="13836319" cy="7553259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74" name="AutoShape 2"/>
          <p:cNvSpPr>
            <a:spLocks/>
          </p:cNvSpPr>
          <p:nvPr/>
        </p:nvSpPr>
        <p:spPr bwMode="auto">
          <a:xfrm>
            <a:off x="18055791" y="1726718"/>
            <a:ext cx="4072149" cy="20723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/>
            </a:pPr>
            <a:r>
              <a:rPr lang="es-ES" sz="8800" dirty="0">
                <a:solidFill>
                  <a:schemeClr val="bg1"/>
                </a:solidFill>
                <a:latin typeface="Raleway Regular"/>
                <a:cs typeface="Raleway Regular"/>
              </a:rPr>
              <a:t>Data</a:t>
            </a:r>
            <a:r>
              <a:rPr lang="es-ES" sz="6600" dirty="0">
                <a:solidFill>
                  <a:schemeClr val="bg1"/>
                </a:solidFill>
                <a:latin typeface="Raleway Regular"/>
                <a:cs typeface="Raleway Regular"/>
              </a:rPr>
              <a:t> </a:t>
            </a:r>
          </a:p>
          <a:p>
            <a:pPr>
              <a:defRPr/>
            </a:pPr>
            <a:r>
              <a:rPr lang="es-ES" sz="4000" dirty="0">
                <a:solidFill>
                  <a:schemeClr val="bg1"/>
                </a:solidFill>
                <a:latin typeface="Raleway Regular"/>
                <a:cs typeface="Raleway Regular"/>
              </a:rPr>
              <a:t>is the new 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4BEE0B05-1990-4C6A-AEA4-4267AA553FDE}"/>
              </a:ext>
            </a:extLst>
          </p:cNvPr>
          <p:cNvSpPr>
            <a:spLocks/>
          </p:cNvSpPr>
          <p:nvPr/>
        </p:nvSpPr>
        <p:spPr bwMode="auto">
          <a:xfrm>
            <a:off x="20664607" y="1504284"/>
            <a:ext cx="2653525" cy="271869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/>
            </a:pPr>
            <a:r>
              <a:rPr lang="es-ES" sz="17000" dirty="0">
                <a:solidFill>
                  <a:schemeClr val="bg1"/>
                </a:solidFill>
                <a:latin typeface="Raleway Regular"/>
                <a:cs typeface="Raleway Regular"/>
              </a:rPr>
              <a:t>oil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AEED59F0-3B12-4B24-9208-2CFB2C29D279}"/>
              </a:ext>
            </a:extLst>
          </p:cNvPr>
          <p:cNvSpPr>
            <a:spLocks/>
          </p:cNvSpPr>
          <p:nvPr/>
        </p:nvSpPr>
        <p:spPr bwMode="auto">
          <a:xfrm>
            <a:off x="18055790" y="5005307"/>
            <a:ext cx="5262342" cy="25648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/>
            </a:pPr>
            <a:r>
              <a:rPr lang="es-ES" sz="4000" dirty="0">
                <a:solidFill>
                  <a:schemeClr val="bg1"/>
                </a:solidFill>
                <a:latin typeface="Raleway Regular"/>
                <a:cs typeface="Raleway Regular"/>
              </a:rPr>
              <a:t>We need to find it,</a:t>
            </a:r>
          </a:p>
          <a:p>
            <a:pPr>
              <a:defRPr/>
            </a:pPr>
            <a:r>
              <a:rPr lang="es-ES" sz="4000" dirty="0">
                <a:solidFill>
                  <a:schemeClr val="bg1"/>
                </a:solidFill>
                <a:latin typeface="Raleway Regular"/>
                <a:cs typeface="Raleway Regular"/>
              </a:rPr>
              <a:t>Extract it, refine it,</a:t>
            </a:r>
          </a:p>
          <a:p>
            <a:pPr>
              <a:defRPr/>
            </a:pPr>
            <a:r>
              <a:rPr lang="es-ES" sz="4000" dirty="0">
                <a:solidFill>
                  <a:schemeClr val="bg1"/>
                </a:solidFill>
                <a:latin typeface="Raleway Regular"/>
                <a:cs typeface="Raleway Regular"/>
              </a:rPr>
              <a:t>Distribute it and monetize it.</a:t>
            </a: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A9D2C454-3B42-4D9B-86C7-5799E22FC321}"/>
              </a:ext>
            </a:extLst>
          </p:cNvPr>
          <p:cNvSpPr>
            <a:spLocks/>
          </p:cNvSpPr>
          <p:nvPr/>
        </p:nvSpPr>
        <p:spPr bwMode="auto">
          <a:xfrm>
            <a:off x="20486702" y="8293994"/>
            <a:ext cx="3282476" cy="5642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/>
            </a:pPr>
            <a:r>
              <a:rPr lang="es-ES" sz="3000" i="1" dirty="0">
                <a:solidFill>
                  <a:schemeClr val="bg1"/>
                </a:solidFill>
                <a:latin typeface="Raleway Regular"/>
                <a:cs typeface="Raleway Regular"/>
              </a:rPr>
              <a:t>David Buckingham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F41B71F-928B-476E-9C81-ED045D39B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28" y="-80211"/>
            <a:ext cx="17915112" cy="13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5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autoUpdateAnimBg="0"/>
      <p:bldP spid="13" grpId="0" autoUpdateAnimBg="0"/>
      <p:bldP spid="14" grpId="0" autoUpdateAnimBg="0"/>
      <p:bldP spid="1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2679079" y="4780727"/>
            <a:ext cx="3058095" cy="751836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chemeClr val="accent4"/>
                </a:solidFill>
                <a:latin typeface="Raleway Light"/>
                <a:cs typeface="Raleway Light"/>
              </a:rPr>
              <a:t>328 Million</a:t>
            </a:r>
            <a:endParaRPr lang="en-US" sz="2800" b="1" dirty="0">
              <a:solidFill>
                <a:schemeClr val="accent4"/>
              </a:solidFill>
              <a:latin typeface="Raleway Light"/>
              <a:cs typeface="Raleway Ligh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8242319" y="9870342"/>
            <a:ext cx="3058095" cy="751836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chemeClr val="accent4"/>
                </a:solidFill>
                <a:latin typeface="Raleway Light"/>
                <a:cs typeface="Raleway Light"/>
              </a:rPr>
              <a:t>1 Billion</a:t>
            </a:r>
            <a:endParaRPr lang="en-US" sz="2800" b="1" dirty="0">
              <a:solidFill>
                <a:schemeClr val="accent4"/>
              </a:solidFill>
              <a:latin typeface="Raleway Light"/>
              <a:cs typeface="Raleway Ligh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814544" y="9996562"/>
            <a:ext cx="3058095" cy="751836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chemeClr val="accent4"/>
                </a:solidFill>
                <a:latin typeface="Raleway Light"/>
                <a:cs typeface="Raleway Light"/>
              </a:rPr>
              <a:t>700 Million</a:t>
            </a:r>
            <a:endParaRPr lang="en-US" sz="2800" b="1" dirty="0">
              <a:solidFill>
                <a:schemeClr val="accent4"/>
              </a:solidFill>
              <a:latin typeface="Raleway Light"/>
              <a:cs typeface="Raleway Ligh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8242320" y="4732749"/>
            <a:ext cx="3058095" cy="751836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>
                <a:solidFill>
                  <a:schemeClr val="accent4"/>
                </a:solidFill>
                <a:latin typeface="Raleway Light"/>
                <a:cs typeface="Raleway Light"/>
              </a:rPr>
              <a:t>2 Billion</a:t>
            </a:r>
            <a:endParaRPr lang="en-US" sz="2800" b="1" dirty="0">
              <a:solidFill>
                <a:schemeClr val="accent4"/>
              </a:solidFill>
              <a:latin typeface="Raleway Light"/>
              <a:cs typeface="Raleway Light"/>
            </a:endParaRPr>
          </a:p>
        </p:txBody>
      </p:sp>
      <p:sp>
        <p:nvSpPr>
          <p:cNvPr id="95" name="Freeform 21"/>
          <p:cNvSpPr>
            <a:spLocks noEditPoints="1"/>
          </p:cNvSpPr>
          <p:nvPr/>
        </p:nvSpPr>
        <p:spPr bwMode="auto">
          <a:xfrm>
            <a:off x="7067071" y="5617257"/>
            <a:ext cx="1733273" cy="1733724"/>
          </a:xfrm>
          <a:custGeom>
            <a:avLst/>
            <a:gdLst>
              <a:gd name="T0" fmla="*/ 175 w 349"/>
              <a:gd name="T1" fmla="*/ 0 h 349"/>
              <a:gd name="T2" fmla="*/ 0 w 349"/>
              <a:gd name="T3" fmla="*/ 174 h 349"/>
              <a:gd name="T4" fmla="*/ 175 w 349"/>
              <a:gd name="T5" fmla="*/ 349 h 349"/>
              <a:gd name="T6" fmla="*/ 349 w 349"/>
              <a:gd name="T7" fmla="*/ 174 h 349"/>
              <a:gd name="T8" fmla="*/ 175 w 349"/>
              <a:gd name="T9" fmla="*/ 0 h 349"/>
              <a:gd name="T10" fmla="*/ 178 w 349"/>
              <a:gd name="T11" fmla="*/ 289 h 349"/>
              <a:gd name="T12" fmla="*/ 178 w 349"/>
              <a:gd name="T13" fmla="*/ 289 h 349"/>
              <a:gd name="T14" fmla="*/ 178 w 349"/>
              <a:gd name="T15" fmla="*/ 289 h 349"/>
              <a:gd name="T16" fmla="*/ 178 w 349"/>
              <a:gd name="T17" fmla="*/ 289 h 349"/>
              <a:gd name="T18" fmla="*/ 178 w 349"/>
              <a:gd name="T19" fmla="*/ 289 h 349"/>
              <a:gd name="T20" fmla="*/ 72 w 349"/>
              <a:gd name="T21" fmla="*/ 165 h 349"/>
              <a:gd name="T22" fmla="*/ 173 w 349"/>
              <a:gd name="T23" fmla="*/ 151 h 349"/>
              <a:gd name="T24" fmla="*/ 176 w 349"/>
              <a:gd name="T25" fmla="*/ 161 h 349"/>
              <a:gd name="T26" fmla="*/ 178 w 349"/>
              <a:gd name="T27" fmla="*/ 151 h 349"/>
              <a:gd name="T28" fmla="*/ 280 w 349"/>
              <a:gd name="T29" fmla="*/ 162 h 349"/>
              <a:gd name="T30" fmla="*/ 178 w 349"/>
              <a:gd name="T31" fmla="*/ 28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349">
                <a:moveTo>
                  <a:pt x="175" y="0"/>
                </a:moveTo>
                <a:cubicBezTo>
                  <a:pt x="78" y="0"/>
                  <a:pt x="0" y="78"/>
                  <a:pt x="0" y="174"/>
                </a:cubicBezTo>
                <a:cubicBezTo>
                  <a:pt x="0" y="271"/>
                  <a:pt x="78" y="349"/>
                  <a:pt x="175" y="349"/>
                </a:cubicBezTo>
                <a:cubicBezTo>
                  <a:pt x="271" y="349"/>
                  <a:pt x="349" y="271"/>
                  <a:pt x="349" y="174"/>
                </a:cubicBezTo>
                <a:cubicBezTo>
                  <a:pt x="349" y="78"/>
                  <a:pt x="271" y="0"/>
                  <a:pt x="175" y="0"/>
                </a:cubicBezTo>
                <a:close/>
                <a:moveTo>
                  <a:pt x="178" y="289"/>
                </a:move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78" y="289"/>
                  <a:pt x="178" y="289"/>
                  <a:pt x="178" y="289"/>
                </a:cubicBezTo>
                <a:cubicBezTo>
                  <a:pt x="142" y="257"/>
                  <a:pt x="73" y="220"/>
                  <a:pt x="72" y="165"/>
                </a:cubicBezTo>
                <a:cubicBezTo>
                  <a:pt x="72" y="96"/>
                  <a:pt x="157" y="86"/>
                  <a:pt x="173" y="151"/>
                </a:cubicBezTo>
                <a:cubicBezTo>
                  <a:pt x="176" y="161"/>
                  <a:pt x="176" y="161"/>
                  <a:pt x="176" y="161"/>
                </a:cubicBezTo>
                <a:cubicBezTo>
                  <a:pt x="178" y="151"/>
                  <a:pt x="178" y="151"/>
                  <a:pt x="178" y="151"/>
                </a:cubicBezTo>
                <a:cubicBezTo>
                  <a:pt x="193" y="86"/>
                  <a:pt x="279" y="93"/>
                  <a:pt x="280" y="162"/>
                </a:cubicBezTo>
                <a:cubicBezTo>
                  <a:pt x="280" y="218"/>
                  <a:pt x="212" y="256"/>
                  <a:pt x="178" y="2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sp>
        <p:nvSpPr>
          <p:cNvPr id="96" name="Freeform 22"/>
          <p:cNvSpPr>
            <a:spLocks noEditPoints="1"/>
          </p:cNvSpPr>
          <p:nvPr/>
        </p:nvSpPr>
        <p:spPr bwMode="auto">
          <a:xfrm>
            <a:off x="8085676" y="3853405"/>
            <a:ext cx="1746963" cy="1747416"/>
          </a:xfrm>
          <a:custGeom>
            <a:avLst/>
            <a:gdLst>
              <a:gd name="T0" fmla="*/ 176 w 352"/>
              <a:gd name="T1" fmla="*/ 0 h 352"/>
              <a:gd name="T2" fmla="*/ 0 w 352"/>
              <a:gd name="T3" fmla="*/ 176 h 352"/>
              <a:gd name="T4" fmla="*/ 176 w 352"/>
              <a:gd name="T5" fmla="*/ 352 h 352"/>
              <a:gd name="T6" fmla="*/ 352 w 352"/>
              <a:gd name="T7" fmla="*/ 176 h 352"/>
              <a:gd name="T8" fmla="*/ 176 w 352"/>
              <a:gd name="T9" fmla="*/ 0 h 352"/>
              <a:gd name="T10" fmla="*/ 89 w 352"/>
              <a:gd name="T11" fmla="*/ 90 h 352"/>
              <a:gd name="T12" fmla="*/ 263 w 352"/>
              <a:gd name="T13" fmla="*/ 90 h 352"/>
              <a:gd name="T14" fmla="*/ 276 w 352"/>
              <a:gd name="T15" fmla="*/ 93 h 352"/>
              <a:gd name="T16" fmla="*/ 176 w 352"/>
              <a:gd name="T17" fmla="*/ 182 h 352"/>
              <a:gd name="T18" fmla="*/ 75 w 352"/>
              <a:gd name="T19" fmla="*/ 93 h 352"/>
              <a:gd name="T20" fmla="*/ 89 w 352"/>
              <a:gd name="T21" fmla="*/ 90 h 352"/>
              <a:gd name="T22" fmla="*/ 60 w 352"/>
              <a:gd name="T23" fmla="*/ 235 h 352"/>
              <a:gd name="T24" fmla="*/ 60 w 352"/>
              <a:gd name="T25" fmla="*/ 119 h 352"/>
              <a:gd name="T26" fmla="*/ 65 w 352"/>
              <a:gd name="T27" fmla="*/ 103 h 352"/>
              <a:gd name="T28" fmla="*/ 137 w 352"/>
              <a:gd name="T29" fmla="*/ 167 h 352"/>
              <a:gd name="T30" fmla="*/ 64 w 352"/>
              <a:gd name="T31" fmla="*/ 248 h 352"/>
              <a:gd name="T32" fmla="*/ 60 w 352"/>
              <a:gd name="T33" fmla="*/ 235 h 352"/>
              <a:gd name="T34" fmla="*/ 263 w 352"/>
              <a:gd name="T35" fmla="*/ 263 h 352"/>
              <a:gd name="T36" fmla="*/ 89 w 352"/>
              <a:gd name="T37" fmla="*/ 263 h 352"/>
              <a:gd name="T38" fmla="*/ 74 w 352"/>
              <a:gd name="T39" fmla="*/ 259 h 352"/>
              <a:gd name="T40" fmla="*/ 148 w 352"/>
              <a:gd name="T41" fmla="*/ 176 h 352"/>
              <a:gd name="T42" fmla="*/ 171 w 352"/>
              <a:gd name="T43" fmla="*/ 197 h 352"/>
              <a:gd name="T44" fmla="*/ 176 w 352"/>
              <a:gd name="T45" fmla="*/ 198 h 352"/>
              <a:gd name="T46" fmla="*/ 181 w 352"/>
              <a:gd name="T47" fmla="*/ 197 h 352"/>
              <a:gd name="T48" fmla="*/ 204 w 352"/>
              <a:gd name="T49" fmla="*/ 176 h 352"/>
              <a:gd name="T50" fmla="*/ 278 w 352"/>
              <a:gd name="T51" fmla="*/ 259 h 352"/>
              <a:gd name="T52" fmla="*/ 263 w 352"/>
              <a:gd name="T53" fmla="*/ 263 h 352"/>
              <a:gd name="T54" fmla="*/ 286 w 352"/>
              <a:gd name="T55" fmla="*/ 233 h 352"/>
              <a:gd name="T56" fmla="*/ 283 w 352"/>
              <a:gd name="T57" fmla="*/ 247 h 352"/>
              <a:gd name="T58" fmla="*/ 211 w 352"/>
              <a:gd name="T59" fmla="*/ 167 h 352"/>
              <a:gd name="T60" fmla="*/ 282 w 352"/>
              <a:gd name="T61" fmla="*/ 105 h 352"/>
              <a:gd name="T62" fmla="*/ 286 w 352"/>
              <a:gd name="T63" fmla="*/ 120 h 352"/>
              <a:gd name="T64" fmla="*/ 286 w 352"/>
              <a:gd name="T65" fmla="*/ 233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2" h="352">
                <a:moveTo>
                  <a:pt x="176" y="0"/>
                </a:moveTo>
                <a:cubicBezTo>
                  <a:pt x="79" y="0"/>
                  <a:pt x="0" y="79"/>
                  <a:pt x="0" y="176"/>
                </a:cubicBezTo>
                <a:cubicBezTo>
                  <a:pt x="0" y="273"/>
                  <a:pt x="79" y="352"/>
                  <a:pt x="176" y="352"/>
                </a:cubicBezTo>
                <a:cubicBezTo>
                  <a:pt x="273" y="352"/>
                  <a:pt x="352" y="273"/>
                  <a:pt x="352" y="176"/>
                </a:cubicBezTo>
                <a:cubicBezTo>
                  <a:pt x="352" y="79"/>
                  <a:pt x="273" y="0"/>
                  <a:pt x="176" y="0"/>
                </a:cubicBezTo>
                <a:close/>
                <a:moveTo>
                  <a:pt x="89" y="90"/>
                </a:moveTo>
                <a:cubicBezTo>
                  <a:pt x="263" y="90"/>
                  <a:pt x="263" y="90"/>
                  <a:pt x="263" y="90"/>
                </a:cubicBezTo>
                <a:cubicBezTo>
                  <a:pt x="268" y="90"/>
                  <a:pt x="272" y="91"/>
                  <a:pt x="276" y="93"/>
                </a:cubicBezTo>
                <a:cubicBezTo>
                  <a:pt x="176" y="182"/>
                  <a:pt x="176" y="182"/>
                  <a:pt x="176" y="182"/>
                </a:cubicBezTo>
                <a:cubicBezTo>
                  <a:pt x="75" y="93"/>
                  <a:pt x="75" y="93"/>
                  <a:pt x="75" y="93"/>
                </a:cubicBezTo>
                <a:cubicBezTo>
                  <a:pt x="79" y="91"/>
                  <a:pt x="84" y="90"/>
                  <a:pt x="89" y="90"/>
                </a:cubicBezTo>
                <a:close/>
                <a:moveTo>
                  <a:pt x="60" y="235"/>
                </a:moveTo>
                <a:cubicBezTo>
                  <a:pt x="60" y="119"/>
                  <a:pt x="60" y="119"/>
                  <a:pt x="60" y="119"/>
                </a:cubicBezTo>
                <a:cubicBezTo>
                  <a:pt x="60" y="113"/>
                  <a:pt x="62" y="108"/>
                  <a:pt x="65" y="103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64" y="248"/>
                  <a:pt x="64" y="248"/>
                  <a:pt x="64" y="248"/>
                </a:cubicBezTo>
                <a:cubicBezTo>
                  <a:pt x="62" y="244"/>
                  <a:pt x="60" y="240"/>
                  <a:pt x="60" y="235"/>
                </a:cubicBezTo>
                <a:close/>
                <a:moveTo>
                  <a:pt x="263" y="263"/>
                </a:moveTo>
                <a:cubicBezTo>
                  <a:pt x="89" y="263"/>
                  <a:pt x="89" y="263"/>
                  <a:pt x="89" y="263"/>
                </a:cubicBezTo>
                <a:cubicBezTo>
                  <a:pt x="83" y="263"/>
                  <a:pt x="78" y="262"/>
                  <a:pt x="74" y="259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171" y="197"/>
                  <a:pt x="171" y="197"/>
                  <a:pt x="171" y="197"/>
                </a:cubicBezTo>
                <a:cubicBezTo>
                  <a:pt x="172" y="198"/>
                  <a:pt x="174" y="198"/>
                  <a:pt x="176" y="198"/>
                </a:cubicBezTo>
                <a:cubicBezTo>
                  <a:pt x="178" y="198"/>
                  <a:pt x="179" y="198"/>
                  <a:pt x="181" y="197"/>
                </a:cubicBezTo>
                <a:cubicBezTo>
                  <a:pt x="204" y="176"/>
                  <a:pt x="204" y="176"/>
                  <a:pt x="204" y="176"/>
                </a:cubicBezTo>
                <a:cubicBezTo>
                  <a:pt x="278" y="259"/>
                  <a:pt x="278" y="259"/>
                  <a:pt x="278" y="259"/>
                </a:cubicBezTo>
                <a:cubicBezTo>
                  <a:pt x="274" y="262"/>
                  <a:pt x="268" y="263"/>
                  <a:pt x="263" y="263"/>
                </a:cubicBezTo>
                <a:close/>
                <a:moveTo>
                  <a:pt x="286" y="233"/>
                </a:moveTo>
                <a:cubicBezTo>
                  <a:pt x="286" y="238"/>
                  <a:pt x="285" y="243"/>
                  <a:pt x="283" y="247"/>
                </a:cubicBezTo>
                <a:cubicBezTo>
                  <a:pt x="211" y="167"/>
                  <a:pt x="211" y="167"/>
                  <a:pt x="211" y="167"/>
                </a:cubicBezTo>
                <a:cubicBezTo>
                  <a:pt x="282" y="105"/>
                  <a:pt x="282" y="105"/>
                  <a:pt x="282" y="105"/>
                </a:cubicBezTo>
                <a:cubicBezTo>
                  <a:pt x="285" y="109"/>
                  <a:pt x="286" y="115"/>
                  <a:pt x="286" y="120"/>
                </a:cubicBezTo>
                <a:lnTo>
                  <a:pt x="286" y="2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8808557" y="7370153"/>
            <a:ext cx="1421118" cy="1424228"/>
            <a:chOff x="4427538" y="3192463"/>
            <a:chExt cx="823913" cy="825500"/>
          </a:xfrm>
          <a:solidFill>
            <a:schemeClr val="accent5"/>
          </a:solidFill>
        </p:grpSpPr>
        <p:sp>
          <p:nvSpPr>
            <p:cNvPr id="98" name="Oval 23"/>
            <p:cNvSpPr>
              <a:spLocks noChangeArrowheads="1"/>
            </p:cNvSpPr>
            <p:nvPr/>
          </p:nvSpPr>
          <p:spPr bwMode="auto">
            <a:xfrm>
              <a:off x="4813301" y="3825875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99" name="Rectangle 24"/>
            <p:cNvSpPr>
              <a:spLocks noChangeArrowheads="1"/>
            </p:cNvSpPr>
            <p:nvPr/>
          </p:nvSpPr>
          <p:spPr bwMode="auto">
            <a:xfrm>
              <a:off x="4784726" y="3352800"/>
              <a:ext cx="1158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00" name="Freeform 25"/>
            <p:cNvSpPr>
              <a:spLocks noEditPoints="1"/>
            </p:cNvSpPr>
            <p:nvPr/>
          </p:nvSpPr>
          <p:spPr bwMode="auto">
            <a:xfrm>
              <a:off x="4427538" y="3192463"/>
              <a:ext cx="823913" cy="825500"/>
            </a:xfrm>
            <a:custGeom>
              <a:avLst/>
              <a:gdLst>
                <a:gd name="T0" fmla="*/ 143 w 286"/>
                <a:gd name="T1" fmla="*/ 0 h 287"/>
                <a:gd name="T2" fmla="*/ 0 w 286"/>
                <a:gd name="T3" fmla="*/ 143 h 287"/>
                <a:gd name="T4" fmla="*/ 143 w 286"/>
                <a:gd name="T5" fmla="*/ 287 h 287"/>
                <a:gd name="T6" fmla="*/ 286 w 286"/>
                <a:gd name="T7" fmla="*/ 143 h 287"/>
                <a:gd name="T8" fmla="*/ 143 w 286"/>
                <a:gd name="T9" fmla="*/ 0 h 287"/>
                <a:gd name="T10" fmla="*/ 201 w 286"/>
                <a:gd name="T11" fmla="*/ 234 h 287"/>
                <a:gd name="T12" fmla="*/ 187 w 286"/>
                <a:gd name="T13" fmla="*/ 248 h 287"/>
                <a:gd name="T14" fmla="*/ 101 w 286"/>
                <a:gd name="T15" fmla="*/ 248 h 287"/>
                <a:gd name="T16" fmla="*/ 87 w 286"/>
                <a:gd name="T17" fmla="*/ 234 h 287"/>
                <a:gd name="T18" fmla="*/ 87 w 286"/>
                <a:gd name="T19" fmla="*/ 60 h 287"/>
                <a:gd name="T20" fmla="*/ 101 w 286"/>
                <a:gd name="T21" fmla="*/ 46 h 287"/>
                <a:gd name="T22" fmla="*/ 187 w 286"/>
                <a:gd name="T23" fmla="*/ 46 h 287"/>
                <a:gd name="T24" fmla="*/ 201 w 286"/>
                <a:gd name="T25" fmla="*/ 60 h 287"/>
                <a:gd name="T26" fmla="*/ 201 w 286"/>
                <a:gd name="T27" fmla="*/ 23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287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87"/>
                    <a:pt x="143" y="287"/>
                  </a:cubicBezTo>
                  <a:cubicBezTo>
                    <a:pt x="222" y="287"/>
                    <a:pt x="286" y="222"/>
                    <a:pt x="286" y="143"/>
                  </a:cubicBezTo>
                  <a:cubicBezTo>
                    <a:pt x="286" y="64"/>
                    <a:pt x="222" y="0"/>
                    <a:pt x="143" y="0"/>
                  </a:cubicBezTo>
                  <a:close/>
                  <a:moveTo>
                    <a:pt x="201" y="234"/>
                  </a:moveTo>
                  <a:cubicBezTo>
                    <a:pt x="201" y="242"/>
                    <a:pt x="195" y="248"/>
                    <a:pt x="187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93" y="248"/>
                    <a:pt x="87" y="242"/>
                    <a:pt x="87" y="234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52"/>
                    <a:pt x="93" y="46"/>
                    <a:pt x="101" y="46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95" y="46"/>
                    <a:pt x="201" y="52"/>
                    <a:pt x="201" y="60"/>
                  </a:cubicBezTo>
                  <a:lnTo>
                    <a:pt x="201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01" name="Oval 26"/>
            <p:cNvSpPr>
              <a:spLocks noChangeArrowheads="1"/>
            </p:cNvSpPr>
            <p:nvPr/>
          </p:nvSpPr>
          <p:spPr bwMode="auto">
            <a:xfrm>
              <a:off x="4926013" y="3351213"/>
              <a:ext cx="2222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02" name="Rectangle 27"/>
            <p:cNvSpPr>
              <a:spLocks noChangeArrowheads="1"/>
            </p:cNvSpPr>
            <p:nvPr/>
          </p:nvSpPr>
          <p:spPr bwMode="auto">
            <a:xfrm>
              <a:off x="4710113" y="3397250"/>
              <a:ext cx="265113" cy="400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03" name="Freeform 28"/>
          <p:cNvSpPr>
            <a:spLocks noEditPoints="1"/>
          </p:cNvSpPr>
          <p:nvPr/>
        </p:nvSpPr>
        <p:spPr bwMode="auto">
          <a:xfrm>
            <a:off x="6694678" y="7589265"/>
            <a:ext cx="1766132" cy="1761112"/>
          </a:xfrm>
          <a:custGeom>
            <a:avLst/>
            <a:gdLst>
              <a:gd name="T0" fmla="*/ 178 w 356"/>
              <a:gd name="T1" fmla="*/ 0 h 355"/>
              <a:gd name="T2" fmla="*/ 0 w 356"/>
              <a:gd name="T3" fmla="*/ 177 h 355"/>
              <a:gd name="T4" fmla="*/ 178 w 356"/>
              <a:gd name="T5" fmla="*/ 355 h 355"/>
              <a:gd name="T6" fmla="*/ 356 w 356"/>
              <a:gd name="T7" fmla="*/ 177 h 355"/>
              <a:gd name="T8" fmla="*/ 178 w 356"/>
              <a:gd name="T9" fmla="*/ 0 h 355"/>
              <a:gd name="T10" fmla="*/ 186 w 356"/>
              <a:gd name="T11" fmla="*/ 124 h 355"/>
              <a:gd name="T12" fmla="*/ 186 w 356"/>
              <a:gd name="T13" fmla="*/ 246 h 355"/>
              <a:gd name="T14" fmla="*/ 140 w 356"/>
              <a:gd name="T15" fmla="*/ 276 h 355"/>
              <a:gd name="T16" fmla="*/ 94 w 356"/>
              <a:gd name="T17" fmla="*/ 246 h 355"/>
              <a:gd name="T18" fmla="*/ 140 w 356"/>
              <a:gd name="T19" fmla="*/ 215 h 355"/>
              <a:gd name="T20" fmla="*/ 170 w 356"/>
              <a:gd name="T21" fmla="*/ 223 h 355"/>
              <a:gd name="T22" fmla="*/ 170 w 356"/>
              <a:gd name="T23" fmla="*/ 78 h 355"/>
              <a:gd name="T24" fmla="*/ 186 w 356"/>
              <a:gd name="T25" fmla="*/ 78 h 355"/>
              <a:gd name="T26" fmla="*/ 262 w 356"/>
              <a:gd name="T27" fmla="*/ 185 h 355"/>
              <a:gd name="T28" fmla="*/ 186 w 356"/>
              <a:gd name="T29" fmla="*/ 12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6" h="355">
                <a:moveTo>
                  <a:pt x="178" y="0"/>
                </a:moveTo>
                <a:cubicBezTo>
                  <a:pt x="80" y="0"/>
                  <a:pt x="0" y="79"/>
                  <a:pt x="0" y="177"/>
                </a:cubicBezTo>
                <a:cubicBezTo>
                  <a:pt x="0" y="275"/>
                  <a:pt x="80" y="355"/>
                  <a:pt x="178" y="355"/>
                </a:cubicBezTo>
                <a:cubicBezTo>
                  <a:pt x="276" y="355"/>
                  <a:pt x="356" y="275"/>
                  <a:pt x="356" y="177"/>
                </a:cubicBezTo>
                <a:cubicBezTo>
                  <a:pt x="356" y="79"/>
                  <a:pt x="276" y="0"/>
                  <a:pt x="178" y="0"/>
                </a:cubicBezTo>
                <a:close/>
                <a:moveTo>
                  <a:pt x="186" y="124"/>
                </a:moveTo>
                <a:cubicBezTo>
                  <a:pt x="186" y="246"/>
                  <a:pt x="186" y="246"/>
                  <a:pt x="186" y="246"/>
                </a:cubicBezTo>
                <a:cubicBezTo>
                  <a:pt x="186" y="262"/>
                  <a:pt x="165" y="276"/>
                  <a:pt x="140" y="276"/>
                </a:cubicBezTo>
                <a:cubicBezTo>
                  <a:pt x="115" y="276"/>
                  <a:pt x="94" y="262"/>
                  <a:pt x="94" y="246"/>
                </a:cubicBezTo>
                <a:cubicBezTo>
                  <a:pt x="94" y="229"/>
                  <a:pt x="115" y="215"/>
                  <a:pt x="140" y="215"/>
                </a:cubicBezTo>
                <a:cubicBezTo>
                  <a:pt x="152" y="215"/>
                  <a:pt x="162" y="218"/>
                  <a:pt x="170" y="223"/>
                </a:cubicBezTo>
                <a:cubicBezTo>
                  <a:pt x="170" y="78"/>
                  <a:pt x="170" y="78"/>
                  <a:pt x="170" y="78"/>
                </a:cubicBezTo>
                <a:cubicBezTo>
                  <a:pt x="186" y="78"/>
                  <a:pt x="186" y="78"/>
                  <a:pt x="186" y="78"/>
                </a:cubicBezTo>
                <a:cubicBezTo>
                  <a:pt x="186" y="78"/>
                  <a:pt x="252" y="78"/>
                  <a:pt x="262" y="185"/>
                </a:cubicBezTo>
                <a:cubicBezTo>
                  <a:pt x="246" y="162"/>
                  <a:pt x="224" y="118"/>
                  <a:pt x="186" y="1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8696292" y="11021103"/>
            <a:ext cx="1766132" cy="1772068"/>
            <a:chOff x="4362451" y="5308600"/>
            <a:chExt cx="1023938" cy="1027113"/>
          </a:xfrm>
          <a:solidFill>
            <a:schemeClr val="accent3"/>
          </a:solidFill>
        </p:grpSpPr>
        <p:sp>
          <p:nvSpPr>
            <p:cNvPr id="105" name="Freeform 29"/>
            <p:cNvSpPr>
              <a:spLocks noEditPoints="1"/>
            </p:cNvSpPr>
            <p:nvPr/>
          </p:nvSpPr>
          <p:spPr bwMode="auto">
            <a:xfrm>
              <a:off x="4362451" y="5308600"/>
              <a:ext cx="1023938" cy="1027113"/>
            </a:xfrm>
            <a:custGeom>
              <a:avLst/>
              <a:gdLst>
                <a:gd name="T0" fmla="*/ 178 w 356"/>
                <a:gd name="T1" fmla="*/ 0 h 357"/>
                <a:gd name="T2" fmla="*/ 0 w 356"/>
                <a:gd name="T3" fmla="*/ 179 h 357"/>
                <a:gd name="T4" fmla="*/ 178 w 356"/>
                <a:gd name="T5" fmla="*/ 357 h 357"/>
                <a:gd name="T6" fmla="*/ 356 w 356"/>
                <a:gd name="T7" fmla="*/ 179 h 357"/>
                <a:gd name="T8" fmla="*/ 178 w 356"/>
                <a:gd name="T9" fmla="*/ 0 h 357"/>
                <a:gd name="T10" fmla="*/ 276 w 356"/>
                <a:gd name="T11" fmla="*/ 268 h 357"/>
                <a:gd name="T12" fmla="*/ 80 w 356"/>
                <a:gd name="T13" fmla="*/ 268 h 357"/>
                <a:gd name="T14" fmla="*/ 80 w 356"/>
                <a:gd name="T15" fmla="*/ 190 h 357"/>
                <a:gd name="T16" fmla="*/ 148 w 356"/>
                <a:gd name="T17" fmla="*/ 190 h 357"/>
                <a:gd name="T18" fmla="*/ 148 w 356"/>
                <a:gd name="T19" fmla="*/ 210 h 357"/>
                <a:gd name="T20" fmla="*/ 148 w 356"/>
                <a:gd name="T21" fmla="*/ 224 h 357"/>
                <a:gd name="T22" fmla="*/ 208 w 356"/>
                <a:gd name="T23" fmla="*/ 224 h 357"/>
                <a:gd name="T24" fmla="*/ 208 w 356"/>
                <a:gd name="T25" fmla="*/ 224 h 357"/>
                <a:gd name="T26" fmla="*/ 208 w 356"/>
                <a:gd name="T27" fmla="*/ 210 h 357"/>
                <a:gd name="T28" fmla="*/ 208 w 356"/>
                <a:gd name="T29" fmla="*/ 190 h 357"/>
                <a:gd name="T30" fmla="*/ 276 w 356"/>
                <a:gd name="T31" fmla="*/ 190 h 357"/>
                <a:gd name="T32" fmla="*/ 276 w 356"/>
                <a:gd name="T33" fmla="*/ 268 h 357"/>
                <a:gd name="T34" fmla="*/ 276 w 356"/>
                <a:gd name="T35" fmla="*/ 176 h 357"/>
                <a:gd name="T36" fmla="*/ 194 w 356"/>
                <a:gd name="T37" fmla="*/ 176 h 357"/>
                <a:gd name="T38" fmla="*/ 194 w 356"/>
                <a:gd name="T39" fmla="*/ 176 h 357"/>
                <a:gd name="T40" fmla="*/ 194 w 356"/>
                <a:gd name="T41" fmla="*/ 176 h 357"/>
                <a:gd name="T42" fmla="*/ 194 w 356"/>
                <a:gd name="T43" fmla="*/ 210 h 357"/>
                <a:gd name="T44" fmla="*/ 162 w 356"/>
                <a:gd name="T45" fmla="*/ 210 h 357"/>
                <a:gd name="T46" fmla="*/ 162 w 356"/>
                <a:gd name="T47" fmla="*/ 176 h 357"/>
                <a:gd name="T48" fmla="*/ 162 w 356"/>
                <a:gd name="T49" fmla="*/ 176 h 357"/>
                <a:gd name="T50" fmla="*/ 80 w 356"/>
                <a:gd name="T51" fmla="*/ 176 h 357"/>
                <a:gd name="T52" fmla="*/ 80 w 356"/>
                <a:gd name="T53" fmla="*/ 121 h 357"/>
                <a:gd name="T54" fmla="*/ 139 w 356"/>
                <a:gd name="T55" fmla="*/ 121 h 357"/>
                <a:gd name="T56" fmla="*/ 139 w 356"/>
                <a:gd name="T57" fmla="*/ 121 h 357"/>
                <a:gd name="T58" fmla="*/ 139 w 356"/>
                <a:gd name="T59" fmla="*/ 83 h 357"/>
                <a:gd name="T60" fmla="*/ 217 w 356"/>
                <a:gd name="T61" fmla="*/ 83 h 357"/>
                <a:gd name="T62" fmla="*/ 217 w 356"/>
                <a:gd name="T63" fmla="*/ 121 h 357"/>
                <a:gd name="T64" fmla="*/ 217 w 356"/>
                <a:gd name="T65" fmla="*/ 121 h 357"/>
                <a:gd name="T66" fmla="*/ 276 w 356"/>
                <a:gd name="T67" fmla="*/ 121 h 357"/>
                <a:gd name="T68" fmla="*/ 276 w 356"/>
                <a:gd name="T69" fmla="*/ 17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6" h="357">
                  <a:moveTo>
                    <a:pt x="178" y="0"/>
                  </a:moveTo>
                  <a:cubicBezTo>
                    <a:pt x="79" y="0"/>
                    <a:pt x="0" y="80"/>
                    <a:pt x="0" y="179"/>
                  </a:cubicBezTo>
                  <a:cubicBezTo>
                    <a:pt x="0" y="277"/>
                    <a:pt x="79" y="357"/>
                    <a:pt x="178" y="357"/>
                  </a:cubicBezTo>
                  <a:cubicBezTo>
                    <a:pt x="277" y="357"/>
                    <a:pt x="356" y="277"/>
                    <a:pt x="356" y="179"/>
                  </a:cubicBezTo>
                  <a:cubicBezTo>
                    <a:pt x="356" y="80"/>
                    <a:pt x="277" y="0"/>
                    <a:pt x="178" y="0"/>
                  </a:cubicBezTo>
                  <a:close/>
                  <a:moveTo>
                    <a:pt x="276" y="268"/>
                  </a:moveTo>
                  <a:cubicBezTo>
                    <a:pt x="80" y="268"/>
                    <a:pt x="80" y="268"/>
                    <a:pt x="80" y="268"/>
                  </a:cubicBezTo>
                  <a:cubicBezTo>
                    <a:pt x="80" y="190"/>
                    <a:pt x="80" y="190"/>
                    <a:pt x="80" y="190"/>
                  </a:cubicBezTo>
                  <a:cubicBezTo>
                    <a:pt x="148" y="190"/>
                    <a:pt x="148" y="190"/>
                    <a:pt x="148" y="190"/>
                  </a:cubicBezTo>
                  <a:cubicBezTo>
                    <a:pt x="148" y="210"/>
                    <a:pt x="148" y="210"/>
                    <a:pt x="148" y="210"/>
                  </a:cubicBezTo>
                  <a:cubicBezTo>
                    <a:pt x="148" y="224"/>
                    <a:pt x="148" y="224"/>
                    <a:pt x="148" y="224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10"/>
                    <a:pt x="208" y="210"/>
                    <a:pt x="208" y="210"/>
                  </a:cubicBezTo>
                  <a:cubicBezTo>
                    <a:pt x="208" y="190"/>
                    <a:pt x="208" y="190"/>
                    <a:pt x="208" y="190"/>
                  </a:cubicBezTo>
                  <a:cubicBezTo>
                    <a:pt x="276" y="190"/>
                    <a:pt x="276" y="190"/>
                    <a:pt x="276" y="190"/>
                  </a:cubicBezTo>
                  <a:lnTo>
                    <a:pt x="276" y="268"/>
                  </a:lnTo>
                  <a:close/>
                  <a:moveTo>
                    <a:pt x="276" y="176"/>
                  </a:moveTo>
                  <a:cubicBezTo>
                    <a:pt x="194" y="176"/>
                    <a:pt x="194" y="176"/>
                    <a:pt x="194" y="176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4" y="210"/>
                    <a:pt x="194" y="210"/>
                    <a:pt x="194" y="210"/>
                  </a:cubicBezTo>
                  <a:cubicBezTo>
                    <a:pt x="162" y="210"/>
                    <a:pt x="162" y="210"/>
                    <a:pt x="162" y="210"/>
                  </a:cubicBezTo>
                  <a:cubicBezTo>
                    <a:pt x="162" y="176"/>
                    <a:pt x="162" y="176"/>
                    <a:pt x="162" y="176"/>
                  </a:cubicBezTo>
                  <a:cubicBezTo>
                    <a:pt x="162" y="176"/>
                    <a:pt x="162" y="176"/>
                    <a:pt x="162" y="176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76" y="121"/>
                    <a:pt x="276" y="121"/>
                    <a:pt x="276" y="121"/>
                  </a:cubicBezTo>
                  <a:lnTo>
                    <a:pt x="276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06" name="Freeform 30"/>
            <p:cNvSpPr>
              <a:spLocks/>
            </p:cNvSpPr>
            <p:nvPr/>
          </p:nvSpPr>
          <p:spPr bwMode="auto">
            <a:xfrm>
              <a:off x="4822826" y="5618163"/>
              <a:ext cx="103188" cy="38100"/>
            </a:xfrm>
            <a:custGeom>
              <a:avLst/>
              <a:gdLst>
                <a:gd name="T0" fmla="*/ 0 w 65"/>
                <a:gd name="T1" fmla="*/ 0 h 24"/>
                <a:gd name="T2" fmla="*/ 0 w 65"/>
                <a:gd name="T3" fmla="*/ 24 h 24"/>
                <a:gd name="T4" fmla="*/ 0 w 65"/>
                <a:gd name="T5" fmla="*/ 24 h 24"/>
                <a:gd name="T6" fmla="*/ 65 w 65"/>
                <a:gd name="T7" fmla="*/ 24 h 24"/>
                <a:gd name="T8" fmla="*/ 65 w 65"/>
                <a:gd name="T9" fmla="*/ 24 h 24"/>
                <a:gd name="T10" fmla="*/ 65 w 65"/>
                <a:gd name="T11" fmla="*/ 0 h 24"/>
                <a:gd name="T12" fmla="*/ 0 w 65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24">
                  <a:moveTo>
                    <a:pt x="0" y="0"/>
                  </a:moveTo>
                  <a:lnTo>
                    <a:pt x="0" y="24"/>
                  </a:lnTo>
                  <a:lnTo>
                    <a:pt x="0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07" name="Freeform 31"/>
          <p:cNvSpPr>
            <a:spLocks noEditPoints="1"/>
          </p:cNvSpPr>
          <p:nvPr/>
        </p:nvSpPr>
        <p:spPr bwMode="auto">
          <a:xfrm>
            <a:off x="11407097" y="6417015"/>
            <a:ext cx="1388260" cy="1391360"/>
          </a:xfrm>
          <a:custGeom>
            <a:avLst/>
            <a:gdLst>
              <a:gd name="T0" fmla="*/ 140 w 280"/>
              <a:gd name="T1" fmla="*/ 0 h 280"/>
              <a:gd name="T2" fmla="*/ 0 w 280"/>
              <a:gd name="T3" fmla="*/ 140 h 280"/>
              <a:gd name="T4" fmla="*/ 140 w 280"/>
              <a:gd name="T5" fmla="*/ 280 h 280"/>
              <a:gd name="T6" fmla="*/ 280 w 280"/>
              <a:gd name="T7" fmla="*/ 140 h 280"/>
              <a:gd name="T8" fmla="*/ 140 w 280"/>
              <a:gd name="T9" fmla="*/ 0 h 280"/>
              <a:gd name="T10" fmla="*/ 185 w 280"/>
              <a:gd name="T11" fmla="*/ 69 h 280"/>
              <a:gd name="T12" fmla="*/ 211 w 280"/>
              <a:gd name="T13" fmla="*/ 95 h 280"/>
              <a:gd name="T14" fmla="*/ 185 w 280"/>
              <a:gd name="T15" fmla="*/ 122 h 280"/>
              <a:gd name="T16" fmla="*/ 174 w 280"/>
              <a:gd name="T17" fmla="*/ 119 h 280"/>
              <a:gd name="T18" fmla="*/ 158 w 280"/>
              <a:gd name="T19" fmla="*/ 95 h 280"/>
              <a:gd name="T20" fmla="*/ 185 w 280"/>
              <a:gd name="T21" fmla="*/ 69 h 280"/>
              <a:gd name="T22" fmla="*/ 141 w 280"/>
              <a:gd name="T23" fmla="*/ 96 h 280"/>
              <a:gd name="T24" fmla="*/ 167 w 280"/>
              <a:gd name="T25" fmla="*/ 123 h 280"/>
              <a:gd name="T26" fmla="*/ 141 w 280"/>
              <a:gd name="T27" fmla="*/ 149 h 280"/>
              <a:gd name="T28" fmla="*/ 115 w 280"/>
              <a:gd name="T29" fmla="*/ 123 h 280"/>
              <a:gd name="T30" fmla="*/ 141 w 280"/>
              <a:gd name="T31" fmla="*/ 96 h 280"/>
              <a:gd name="T32" fmla="*/ 95 w 280"/>
              <a:gd name="T33" fmla="*/ 69 h 280"/>
              <a:gd name="T34" fmla="*/ 121 w 280"/>
              <a:gd name="T35" fmla="*/ 95 h 280"/>
              <a:gd name="T36" fmla="*/ 121 w 280"/>
              <a:gd name="T37" fmla="*/ 97 h 280"/>
              <a:gd name="T38" fmla="*/ 109 w 280"/>
              <a:gd name="T39" fmla="*/ 118 h 280"/>
              <a:gd name="T40" fmla="*/ 95 w 280"/>
              <a:gd name="T41" fmla="*/ 122 h 280"/>
              <a:gd name="T42" fmla="*/ 68 w 280"/>
              <a:gd name="T43" fmla="*/ 95 h 280"/>
              <a:gd name="T44" fmla="*/ 95 w 280"/>
              <a:gd name="T45" fmla="*/ 69 h 280"/>
              <a:gd name="T46" fmla="*/ 90 w 280"/>
              <a:gd name="T47" fmla="*/ 193 h 280"/>
              <a:gd name="T48" fmla="*/ 52 w 280"/>
              <a:gd name="T49" fmla="*/ 186 h 280"/>
              <a:gd name="T50" fmla="*/ 50 w 280"/>
              <a:gd name="T51" fmla="*/ 185 h 280"/>
              <a:gd name="T52" fmla="*/ 50 w 280"/>
              <a:gd name="T53" fmla="*/ 185 h 280"/>
              <a:gd name="T54" fmla="*/ 50 w 280"/>
              <a:gd name="T55" fmla="*/ 157 h 280"/>
              <a:gd name="T56" fmla="*/ 84 w 280"/>
              <a:gd name="T57" fmla="*/ 124 h 280"/>
              <a:gd name="T58" fmla="*/ 106 w 280"/>
              <a:gd name="T59" fmla="*/ 124 h 280"/>
              <a:gd name="T60" fmla="*/ 108 w 280"/>
              <a:gd name="T61" fmla="*/ 124 h 280"/>
              <a:gd name="T62" fmla="*/ 118 w 280"/>
              <a:gd name="T63" fmla="*/ 146 h 280"/>
              <a:gd name="T64" fmla="*/ 90 w 280"/>
              <a:gd name="T65" fmla="*/ 185 h 280"/>
              <a:gd name="T66" fmla="*/ 90 w 280"/>
              <a:gd name="T67" fmla="*/ 193 h 280"/>
              <a:gd name="T68" fmla="*/ 186 w 280"/>
              <a:gd name="T69" fmla="*/ 212 h 280"/>
              <a:gd name="T70" fmla="*/ 186 w 280"/>
              <a:gd name="T71" fmla="*/ 212 h 280"/>
              <a:gd name="T72" fmla="*/ 184 w 280"/>
              <a:gd name="T73" fmla="*/ 213 h 280"/>
              <a:gd name="T74" fmla="*/ 144 w 280"/>
              <a:gd name="T75" fmla="*/ 220 h 280"/>
              <a:gd name="T76" fmla="*/ 98 w 280"/>
              <a:gd name="T77" fmla="*/ 213 h 280"/>
              <a:gd name="T78" fmla="*/ 96 w 280"/>
              <a:gd name="T79" fmla="*/ 212 h 280"/>
              <a:gd name="T80" fmla="*/ 96 w 280"/>
              <a:gd name="T81" fmla="*/ 212 h 280"/>
              <a:gd name="T82" fmla="*/ 96 w 280"/>
              <a:gd name="T83" fmla="*/ 185 h 280"/>
              <a:gd name="T84" fmla="*/ 130 w 280"/>
              <a:gd name="T85" fmla="*/ 151 h 280"/>
              <a:gd name="T86" fmla="*/ 152 w 280"/>
              <a:gd name="T87" fmla="*/ 151 h 280"/>
              <a:gd name="T88" fmla="*/ 186 w 280"/>
              <a:gd name="T89" fmla="*/ 185 h 280"/>
              <a:gd name="T90" fmla="*/ 186 w 280"/>
              <a:gd name="T91" fmla="*/ 212 h 280"/>
              <a:gd name="T92" fmla="*/ 230 w 280"/>
              <a:gd name="T93" fmla="*/ 185 h 280"/>
              <a:gd name="T94" fmla="*/ 230 w 280"/>
              <a:gd name="T95" fmla="*/ 185 h 280"/>
              <a:gd name="T96" fmla="*/ 228 w 280"/>
              <a:gd name="T97" fmla="*/ 186 h 280"/>
              <a:gd name="T98" fmla="*/ 192 w 280"/>
              <a:gd name="T99" fmla="*/ 193 h 280"/>
              <a:gd name="T100" fmla="*/ 192 w 280"/>
              <a:gd name="T101" fmla="*/ 185 h 280"/>
              <a:gd name="T102" fmla="*/ 164 w 280"/>
              <a:gd name="T103" fmla="*/ 146 h 280"/>
              <a:gd name="T104" fmla="*/ 174 w 280"/>
              <a:gd name="T105" fmla="*/ 124 h 280"/>
              <a:gd name="T106" fmla="*/ 196 w 280"/>
              <a:gd name="T107" fmla="*/ 124 h 280"/>
              <a:gd name="T108" fmla="*/ 230 w 280"/>
              <a:gd name="T109" fmla="*/ 157 h 280"/>
              <a:gd name="T110" fmla="*/ 230 w 280"/>
              <a:gd name="T111" fmla="*/ 185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0" h="280">
                <a:moveTo>
                  <a:pt x="140" y="0"/>
                </a:moveTo>
                <a:cubicBezTo>
                  <a:pt x="62" y="0"/>
                  <a:pt x="0" y="62"/>
                  <a:pt x="0" y="140"/>
                </a:cubicBezTo>
                <a:cubicBezTo>
                  <a:pt x="0" y="217"/>
                  <a:pt x="62" y="280"/>
                  <a:pt x="140" y="280"/>
                </a:cubicBezTo>
                <a:cubicBezTo>
                  <a:pt x="217" y="280"/>
                  <a:pt x="280" y="217"/>
                  <a:pt x="280" y="140"/>
                </a:cubicBezTo>
                <a:cubicBezTo>
                  <a:pt x="280" y="62"/>
                  <a:pt x="217" y="0"/>
                  <a:pt x="140" y="0"/>
                </a:cubicBezTo>
                <a:close/>
                <a:moveTo>
                  <a:pt x="185" y="69"/>
                </a:moveTo>
                <a:cubicBezTo>
                  <a:pt x="199" y="69"/>
                  <a:pt x="211" y="81"/>
                  <a:pt x="211" y="95"/>
                </a:cubicBezTo>
                <a:cubicBezTo>
                  <a:pt x="211" y="110"/>
                  <a:pt x="199" y="122"/>
                  <a:pt x="185" y="122"/>
                </a:cubicBezTo>
                <a:cubicBezTo>
                  <a:pt x="181" y="122"/>
                  <a:pt x="177" y="121"/>
                  <a:pt x="174" y="119"/>
                </a:cubicBezTo>
                <a:cubicBezTo>
                  <a:pt x="173" y="109"/>
                  <a:pt x="167" y="100"/>
                  <a:pt x="158" y="95"/>
                </a:cubicBezTo>
                <a:cubicBezTo>
                  <a:pt x="159" y="81"/>
                  <a:pt x="170" y="69"/>
                  <a:pt x="185" y="69"/>
                </a:cubicBezTo>
                <a:close/>
                <a:moveTo>
                  <a:pt x="141" y="96"/>
                </a:moveTo>
                <a:cubicBezTo>
                  <a:pt x="156" y="96"/>
                  <a:pt x="167" y="108"/>
                  <a:pt x="167" y="123"/>
                </a:cubicBezTo>
                <a:cubicBezTo>
                  <a:pt x="167" y="137"/>
                  <a:pt x="156" y="149"/>
                  <a:pt x="141" y="149"/>
                </a:cubicBezTo>
                <a:cubicBezTo>
                  <a:pt x="127" y="149"/>
                  <a:pt x="115" y="137"/>
                  <a:pt x="115" y="123"/>
                </a:cubicBezTo>
                <a:cubicBezTo>
                  <a:pt x="115" y="108"/>
                  <a:pt x="127" y="96"/>
                  <a:pt x="141" y="96"/>
                </a:cubicBezTo>
                <a:close/>
                <a:moveTo>
                  <a:pt x="95" y="69"/>
                </a:moveTo>
                <a:cubicBezTo>
                  <a:pt x="109" y="69"/>
                  <a:pt x="121" y="81"/>
                  <a:pt x="121" y="95"/>
                </a:cubicBezTo>
                <a:cubicBezTo>
                  <a:pt x="121" y="96"/>
                  <a:pt x="121" y="96"/>
                  <a:pt x="121" y="97"/>
                </a:cubicBezTo>
                <a:cubicBezTo>
                  <a:pt x="115" y="102"/>
                  <a:pt x="110" y="109"/>
                  <a:pt x="109" y="118"/>
                </a:cubicBezTo>
                <a:cubicBezTo>
                  <a:pt x="105" y="120"/>
                  <a:pt x="100" y="122"/>
                  <a:pt x="95" y="122"/>
                </a:cubicBezTo>
                <a:cubicBezTo>
                  <a:pt x="80" y="122"/>
                  <a:pt x="68" y="110"/>
                  <a:pt x="68" y="95"/>
                </a:cubicBezTo>
                <a:cubicBezTo>
                  <a:pt x="68" y="81"/>
                  <a:pt x="80" y="69"/>
                  <a:pt x="95" y="69"/>
                </a:cubicBezTo>
                <a:close/>
                <a:moveTo>
                  <a:pt x="90" y="193"/>
                </a:moveTo>
                <a:cubicBezTo>
                  <a:pt x="79" y="192"/>
                  <a:pt x="66" y="190"/>
                  <a:pt x="52" y="186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85"/>
                  <a:pt x="50" y="185"/>
                  <a:pt x="50" y="185"/>
                </a:cubicBezTo>
                <a:cubicBezTo>
                  <a:pt x="50" y="157"/>
                  <a:pt x="50" y="157"/>
                  <a:pt x="50" y="157"/>
                </a:cubicBezTo>
                <a:cubicBezTo>
                  <a:pt x="50" y="139"/>
                  <a:pt x="65" y="124"/>
                  <a:pt x="84" y="124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7" y="124"/>
                  <a:pt x="108" y="124"/>
                  <a:pt x="108" y="124"/>
                </a:cubicBezTo>
                <a:cubicBezTo>
                  <a:pt x="109" y="132"/>
                  <a:pt x="113" y="140"/>
                  <a:pt x="118" y="146"/>
                </a:cubicBezTo>
                <a:cubicBezTo>
                  <a:pt x="102" y="151"/>
                  <a:pt x="90" y="166"/>
                  <a:pt x="90" y="185"/>
                </a:cubicBezTo>
                <a:lnTo>
                  <a:pt x="90" y="193"/>
                </a:lnTo>
                <a:close/>
                <a:moveTo>
                  <a:pt x="186" y="212"/>
                </a:moveTo>
                <a:cubicBezTo>
                  <a:pt x="186" y="212"/>
                  <a:pt x="186" y="212"/>
                  <a:pt x="186" y="212"/>
                </a:cubicBezTo>
                <a:cubicBezTo>
                  <a:pt x="184" y="213"/>
                  <a:pt x="184" y="213"/>
                  <a:pt x="184" y="213"/>
                </a:cubicBezTo>
                <a:cubicBezTo>
                  <a:pt x="183" y="213"/>
                  <a:pt x="169" y="220"/>
                  <a:pt x="144" y="220"/>
                </a:cubicBezTo>
                <a:cubicBezTo>
                  <a:pt x="131" y="220"/>
                  <a:pt x="116" y="218"/>
                  <a:pt x="98" y="213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212"/>
                  <a:pt x="96" y="212"/>
                  <a:pt x="96" y="212"/>
                </a:cubicBezTo>
                <a:cubicBezTo>
                  <a:pt x="96" y="185"/>
                  <a:pt x="96" y="185"/>
                  <a:pt x="96" y="185"/>
                </a:cubicBezTo>
                <a:cubicBezTo>
                  <a:pt x="96" y="166"/>
                  <a:pt x="111" y="151"/>
                  <a:pt x="130" y="151"/>
                </a:cubicBezTo>
                <a:cubicBezTo>
                  <a:pt x="152" y="151"/>
                  <a:pt x="152" y="151"/>
                  <a:pt x="152" y="151"/>
                </a:cubicBezTo>
                <a:cubicBezTo>
                  <a:pt x="171" y="151"/>
                  <a:pt x="186" y="166"/>
                  <a:pt x="186" y="185"/>
                </a:cubicBezTo>
                <a:lnTo>
                  <a:pt x="186" y="212"/>
                </a:lnTo>
                <a:close/>
                <a:moveTo>
                  <a:pt x="230" y="185"/>
                </a:moveTo>
                <a:cubicBezTo>
                  <a:pt x="230" y="185"/>
                  <a:pt x="230" y="185"/>
                  <a:pt x="230" y="185"/>
                </a:cubicBezTo>
                <a:cubicBezTo>
                  <a:pt x="228" y="186"/>
                  <a:pt x="228" y="186"/>
                  <a:pt x="228" y="186"/>
                </a:cubicBezTo>
                <a:cubicBezTo>
                  <a:pt x="227" y="186"/>
                  <a:pt x="214" y="192"/>
                  <a:pt x="192" y="193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192" y="166"/>
                  <a:pt x="180" y="151"/>
                  <a:pt x="164" y="146"/>
                </a:cubicBezTo>
                <a:cubicBezTo>
                  <a:pt x="170" y="140"/>
                  <a:pt x="173" y="132"/>
                  <a:pt x="174" y="124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215" y="124"/>
                  <a:pt x="230" y="139"/>
                  <a:pt x="230" y="157"/>
                </a:cubicBezTo>
                <a:lnTo>
                  <a:pt x="230" y="1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2464036" y="2935875"/>
            <a:ext cx="1722321" cy="1722768"/>
            <a:chOff x="6546851" y="622300"/>
            <a:chExt cx="998538" cy="998538"/>
          </a:xfrm>
          <a:solidFill>
            <a:schemeClr val="accent4"/>
          </a:solidFill>
        </p:grpSpPr>
        <p:sp>
          <p:nvSpPr>
            <p:cNvPr id="109" name="Freeform 32"/>
            <p:cNvSpPr>
              <a:spLocks noEditPoints="1"/>
            </p:cNvSpPr>
            <p:nvPr/>
          </p:nvSpPr>
          <p:spPr bwMode="auto">
            <a:xfrm>
              <a:off x="6773863" y="849313"/>
              <a:ext cx="541338" cy="541338"/>
            </a:xfrm>
            <a:custGeom>
              <a:avLst/>
              <a:gdLst>
                <a:gd name="T0" fmla="*/ 94 w 188"/>
                <a:gd name="T1" fmla="*/ 0 h 188"/>
                <a:gd name="T2" fmla="*/ 0 w 188"/>
                <a:gd name="T3" fmla="*/ 94 h 188"/>
                <a:gd name="T4" fmla="*/ 94 w 188"/>
                <a:gd name="T5" fmla="*/ 188 h 188"/>
                <a:gd name="T6" fmla="*/ 188 w 188"/>
                <a:gd name="T7" fmla="*/ 94 h 188"/>
                <a:gd name="T8" fmla="*/ 94 w 188"/>
                <a:gd name="T9" fmla="*/ 0 h 188"/>
                <a:gd name="T10" fmla="*/ 138 w 188"/>
                <a:gd name="T11" fmla="*/ 36 h 188"/>
                <a:gd name="T12" fmla="*/ 152 w 188"/>
                <a:gd name="T13" fmla="*/ 58 h 188"/>
                <a:gd name="T14" fmla="*/ 138 w 188"/>
                <a:gd name="T15" fmla="*/ 80 h 188"/>
                <a:gd name="T16" fmla="*/ 123 w 188"/>
                <a:gd name="T17" fmla="*/ 58 h 188"/>
                <a:gd name="T18" fmla="*/ 138 w 188"/>
                <a:gd name="T19" fmla="*/ 36 h 188"/>
                <a:gd name="T20" fmla="*/ 51 w 188"/>
                <a:gd name="T21" fmla="*/ 36 h 188"/>
                <a:gd name="T22" fmla="*/ 65 w 188"/>
                <a:gd name="T23" fmla="*/ 58 h 188"/>
                <a:gd name="T24" fmla="*/ 51 w 188"/>
                <a:gd name="T25" fmla="*/ 80 h 188"/>
                <a:gd name="T26" fmla="*/ 36 w 188"/>
                <a:gd name="T27" fmla="*/ 58 h 188"/>
                <a:gd name="T28" fmla="*/ 51 w 188"/>
                <a:gd name="T29" fmla="*/ 36 h 188"/>
                <a:gd name="T30" fmla="*/ 94 w 188"/>
                <a:gd name="T31" fmla="*/ 167 h 188"/>
                <a:gd name="T32" fmla="*/ 22 w 188"/>
                <a:gd name="T33" fmla="*/ 95 h 188"/>
                <a:gd name="T34" fmla="*/ 94 w 188"/>
                <a:gd name="T35" fmla="*/ 114 h 188"/>
                <a:gd name="T36" fmla="*/ 167 w 188"/>
                <a:gd name="T37" fmla="*/ 95 h 188"/>
                <a:gd name="T38" fmla="*/ 94 w 188"/>
                <a:gd name="T39" fmla="*/ 16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" h="188">
                  <a:moveTo>
                    <a:pt x="94" y="0"/>
                  </a:move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4"/>
                  </a:cubicBezTo>
                  <a:cubicBezTo>
                    <a:pt x="188" y="42"/>
                    <a:pt x="146" y="0"/>
                    <a:pt x="94" y="0"/>
                  </a:cubicBezTo>
                  <a:close/>
                  <a:moveTo>
                    <a:pt x="138" y="36"/>
                  </a:moveTo>
                  <a:cubicBezTo>
                    <a:pt x="146" y="36"/>
                    <a:pt x="152" y="46"/>
                    <a:pt x="152" y="58"/>
                  </a:cubicBezTo>
                  <a:cubicBezTo>
                    <a:pt x="152" y="70"/>
                    <a:pt x="146" y="80"/>
                    <a:pt x="138" y="80"/>
                  </a:cubicBezTo>
                  <a:cubicBezTo>
                    <a:pt x="130" y="80"/>
                    <a:pt x="123" y="70"/>
                    <a:pt x="123" y="58"/>
                  </a:cubicBezTo>
                  <a:cubicBezTo>
                    <a:pt x="123" y="46"/>
                    <a:pt x="130" y="36"/>
                    <a:pt x="138" y="36"/>
                  </a:cubicBezTo>
                  <a:close/>
                  <a:moveTo>
                    <a:pt x="51" y="36"/>
                  </a:moveTo>
                  <a:cubicBezTo>
                    <a:pt x="59" y="36"/>
                    <a:pt x="65" y="46"/>
                    <a:pt x="65" y="58"/>
                  </a:cubicBezTo>
                  <a:cubicBezTo>
                    <a:pt x="65" y="70"/>
                    <a:pt x="59" y="80"/>
                    <a:pt x="51" y="80"/>
                  </a:cubicBezTo>
                  <a:cubicBezTo>
                    <a:pt x="43" y="80"/>
                    <a:pt x="36" y="70"/>
                    <a:pt x="36" y="58"/>
                  </a:cubicBezTo>
                  <a:cubicBezTo>
                    <a:pt x="36" y="46"/>
                    <a:pt x="43" y="36"/>
                    <a:pt x="51" y="36"/>
                  </a:cubicBezTo>
                  <a:close/>
                  <a:moveTo>
                    <a:pt x="94" y="167"/>
                  </a:moveTo>
                  <a:cubicBezTo>
                    <a:pt x="56" y="167"/>
                    <a:pt x="25" y="135"/>
                    <a:pt x="22" y="95"/>
                  </a:cubicBezTo>
                  <a:cubicBezTo>
                    <a:pt x="43" y="107"/>
                    <a:pt x="68" y="114"/>
                    <a:pt x="94" y="114"/>
                  </a:cubicBezTo>
                  <a:cubicBezTo>
                    <a:pt x="120" y="114"/>
                    <a:pt x="145" y="107"/>
                    <a:pt x="167" y="95"/>
                  </a:cubicBezTo>
                  <a:cubicBezTo>
                    <a:pt x="163" y="135"/>
                    <a:pt x="132" y="167"/>
                    <a:pt x="94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10" name="Freeform 33"/>
            <p:cNvSpPr>
              <a:spLocks noEditPoints="1"/>
            </p:cNvSpPr>
            <p:nvPr/>
          </p:nvSpPr>
          <p:spPr bwMode="auto">
            <a:xfrm>
              <a:off x="6546851" y="622300"/>
              <a:ext cx="998538" cy="998538"/>
            </a:xfrm>
            <a:custGeom>
              <a:avLst/>
              <a:gdLst>
                <a:gd name="T0" fmla="*/ 173 w 347"/>
                <a:gd name="T1" fmla="*/ 0 h 347"/>
                <a:gd name="T2" fmla="*/ 0 w 347"/>
                <a:gd name="T3" fmla="*/ 173 h 347"/>
                <a:gd name="T4" fmla="*/ 173 w 347"/>
                <a:gd name="T5" fmla="*/ 347 h 347"/>
                <a:gd name="T6" fmla="*/ 347 w 347"/>
                <a:gd name="T7" fmla="*/ 173 h 347"/>
                <a:gd name="T8" fmla="*/ 173 w 347"/>
                <a:gd name="T9" fmla="*/ 0 h 347"/>
                <a:gd name="T10" fmla="*/ 173 w 347"/>
                <a:gd name="T11" fmla="*/ 289 h 347"/>
                <a:gd name="T12" fmla="*/ 57 w 347"/>
                <a:gd name="T13" fmla="*/ 173 h 347"/>
                <a:gd name="T14" fmla="*/ 173 w 347"/>
                <a:gd name="T15" fmla="*/ 57 h 347"/>
                <a:gd name="T16" fmla="*/ 289 w 347"/>
                <a:gd name="T17" fmla="*/ 173 h 347"/>
                <a:gd name="T18" fmla="*/ 173 w 347"/>
                <a:gd name="T19" fmla="*/ 28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69"/>
                    <a:pt x="77" y="347"/>
                    <a:pt x="173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7"/>
                    <a:pt x="269" y="0"/>
                    <a:pt x="173" y="0"/>
                  </a:cubicBezTo>
                  <a:close/>
                  <a:moveTo>
                    <a:pt x="173" y="289"/>
                  </a:moveTo>
                  <a:cubicBezTo>
                    <a:pt x="109" y="289"/>
                    <a:pt x="57" y="237"/>
                    <a:pt x="57" y="173"/>
                  </a:cubicBezTo>
                  <a:cubicBezTo>
                    <a:pt x="57" y="109"/>
                    <a:pt x="109" y="57"/>
                    <a:pt x="173" y="57"/>
                  </a:cubicBezTo>
                  <a:cubicBezTo>
                    <a:pt x="237" y="57"/>
                    <a:pt x="289" y="109"/>
                    <a:pt x="289" y="173"/>
                  </a:cubicBezTo>
                  <a:cubicBezTo>
                    <a:pt x="289" y="237"/>
                    <a:pt x="237" y="289"/>
                    <a:pt x="173" y="2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3720865" y="11010147"/>
            <a:ext cx="1746963" cy="1747416"/>
            <a:chOff x="7275513" y="5302250"/>
            <a:chExt cx="1012825" cy="1012825"/>
          </a:xfrm>
          <a:solidFill>
            <a:schemeClr val="accent1"/>
          </a:solidFill>
        </p:grpSpPr>
        <p:sp>
          <p:nvSpPr>
            <p:cNvPr id="112" name="Freeform 34"/>
            <p:cNvSpPr>
              <a:spLocks/>
            </p:cNvSpPr>
            <p:nvPr/>
          </p:nvSpPr>
          <p:spPr bwMode="auto">
            <a:xfrm>
              <a:off x="7467601" y="5521325"/>
              <a:ext cx="608013" cy="606425"/>
            </a:xfrm>
            <a:custGeom>
              <a:avLst/>
              <a:gdLst>
                <a:gd name="T0" fmla="*/ 189 w 211"/>
                <a:gd name="T1" fmla="*/ 85 h 211"/>
                <a:gd name="T2" fmla="*/ 187 w 211"/>
                <a:gd name="T3" fmla="*/ 64 h 211"/>
                <a:gd name="T4" fmla="*/ 192 w 211"/>
                <a:gd name="T5" fmla="*/ 41 h 211"/>
                <a:gd name="T6" fmla="*/ 179 w 211"/>
                <a:gd name="T7" fmla="*/ 31 h 211"/>
                <a:gd name="T8" fmla="*/ 170 w 211"/>
                <a:gd name="T9" fmla="*/ 36 h 211"/>
                <a:gd name="T10" fmla="*/ 164 w 211"/>
                <a:gd name="T11" fmla="*/ 34 h 211"/>
                <a:gd name="T12" fmla="*/ 155 w 211"/>
                <a:gd name="T13" fmla="*/ 26 h 211"/>
                <a:gd name="T14" fmla="*/ 148 w 211"/>
                <a:gd name="T15" fmla="*/ 20 h 211"/>
                <a:gd name="T16" fmla="*/ 149 w 211"/>
                <a:gd name="T17" fmla="*/ 11 h 211"/>
                <a:gd name="T18" fmla="*/ 125 w 211"/>
                <a:gd name="T19" fmla="*/ 5 h 211"/>
                <a:gd name="T20" fmla="*/ 106 w 211"/>
                <a:gd name="T21" fmla="*/ 1 h 211"/>
                <a:gd name="T22" fmla="*/ 89 w 211"/>
                <a:gd name="T23" fmla="*/ 2 h 211"/>
                <a:gd name="T24" fmla="*/ 88 w 211"/>
                <a:gd name="T25" fmla="*/ 7 h 211"/>
                <a:gd name="T26" fmla="*/ 99 w 211"/>
                <a:gd name="T27" fmla="*/ 3 h 211"/>
                <a:gd name="T28" fmla="*/ 101 w 211"/>
                <a:gd name="T29" fmla="*/ 13 h 211"/>
                <a:gd name="T30" fmla="*/ 83 w 211"/>
                <a:gd name="T31" fmla="*/ 23 h 211"/>
                <a:gd name="T32" fmla="*/ 87 w 211"/>
                <a:gd name="T33" fmla="*/ 31 h 211"/>
                <a:gd name="T34" fmla="*/ 96 w 211"/>
                <a:gd name="T35" fmla="*/ 25 h 211"/>
                <a:gd name="T36" fmla="*/ 108 w 211"/>
                <a:gd name="T37" fmla="*/ 30 h 211"/>
                <a:gd name="T38" fmla="*/ 118 w 211"/>
                <a:gd name="T39" fmla="*/ 29 h 211"/>
                <a:gd name="T40" fmla="*/ 130 w 211"/>
                <a:gd name="T41" fmla="*/ 32 h 211"/>
                <a:gd name="T42" fmla="*/ 128 w 211"/>
                <a:gd name="T43" fmla="*/ 37 h 211"/>
                <a:gd name="T44" fmla="*/ 116 w 211"/>
                <a:gd name="T45" fmla="*/ 43 h 211"/>
                <a:gd name="T46" fmla="*/ 117 w 211"/>
                <a:gd name="T47" fmla="*/ 50 h 211"/>
                <a:gd name="T48" fmla="*/ 113 w 211"/>
                <a:gd name="T49" fmla="*/ 58 h 211"/>
                <a:gd name="T50" fmla="*/ 110 w 211"/>
                <a:gd name="T51" fmla="*/ 91 h 211"/>
                <a:gd name="T52" fmla="*/ 104 w 211"/>
                <a:gd name="T53" fmla="*/ 97 h 211"/>
                <a:gd name="T54" fmla="*/ 88 w 211"/>
                <a:gd name="T55" fmla="*/ 77 h 211"/>
                <a:gd name="T56" fmla="*/ 57 w 211"/>
                <a:gd name="T57" fmla="*/ 83 h 211"/>
                <a:gd name="T58" fmla="*/ 73 w 211"/>
                <a:gd name="T59" fmla="*/ 89 h 211"/>
                <a:gd name="T60" fmla="*/ 75 w 211"/>
                <a:gd name="T61" fmla="*/ 94 h 211"/>
                <a:gd name="T62" fmla="*/ 63 w 211"/>
                <a:gd name="T63" fmla="*/ 97 h 211"/>
                <a:gd name="T64" fmla="*/ 62 w 211"/>
                <a:gd name="T65" fmla="*/ 105 h 211"/>
                <a:gd name="T66" fmla="*/ 70 w 211"/>
                <a:gd name="T67" fmla="*/ 110 h 211"/>
                <a:gd name="T68" fmla="*/ 84 w 211"/>
                <a:gd name="T69" fmla="*/ 107 h 211"/>
                <a:gd name="T70" fmla="*/ 99 w 211"/>
                <a:gd name="T71" fmla="*/ 114 h 211"/>
                <a:gd name="T72" fmla="*/ 116 w 211"/>
                <a:gd name="T73" fmla="*/ 109 h 211"/>
                <a:gd name="T74" fmla="*/ 118 w 211"/>
                <a:gd name="T75" fmla="*/ 131 h 211"/>
                <a:gd name="T76" fmla="*/ 109 w 211"/>
                <a:gd name="T77" fmla="*/ 159 h 211"/>
                <a:gd name="T78" fmla="*/ 90 w 211"/>
                <a:gd name="T79" fmla="*/ 189 h 211"/>
                <a:gd name="T80" fmla="*/ 82 w 211"/>
                <a:gd name="T81" fmla="*/ 197 h 211"/>
                <a:gd name="T82" fmla="*/ 79 w 211"/>
                <a:gd name="T83" fmla="*/ 181 h 211"/>
                <a:gd name="T84" fmla="*/ 78 w 211"/>
                <a:gd name="T85" fmla="*/ 159 h 211"/>
                <a:gd name="T86" fmla="*/ 63 w 211"/>
                <a:gd name="T87" fmla="*/ 132 h 211"/>
                <a:gd name="T88" fmla="*/ 72 w 211"/>
                <a:gd name="T89" fmla="*/ 125 h 211"/>
                <a:gd name="T90" fmla="*/ 60 w 211"/>
                <a:gd name="T91" fmla="*/ 115 h 211"/>
                <a:gd name="T92" fmla="*/ 55 w 211"/>
                <a:gd name="T93" fmla="*/ 102 h 211"/>
                <a:gd name="T94" fmla="*/ 50 w 211"/>
                <a:gd name="T95" fmla="*/ 89 h 211"/>
                <a:gd name="T96" fmla="*/ 38 w 211"/>
                <a:gd name="T97" fmla="*/ 78 h 211"/>
                <a:gd name="T98" fmla="*/ 37 w 211"/>
                <a:gd name="T99" fmla="*/ 91 h 211"/>
                <a:gd name="T100" fmla="*/ 30 w 211"/>
                <a:gd name="T101" fmla="*/ 91 h 211"/>
                <a:gd name="T102" fmla="*/ 32 w 211"/>
                <a:gd name="T103" fmla="*/ 52 h 211"/>
                <a:gd name="T104" fmla="*/ 20 w 211"/>
                <a:gd name="T105" fmla="*/ 148 h 211"/>
                <a:gd name="T106" fmla="*/ 167 w 211"/>
                <a:gd name="T107" fmla="*/ 185 h 211"/>
                <a:gd name="T108" fmla="*/ 160 w 211"/>
                <a:gd name="T109" fmla="*/ 127 h 211"/>
                <a:gd name="T110" fmla="*/ 184 w 211"/>
                <a:gd name="T111" fmla="*/ 133 h 211"/>
                <a:gd name="T112" fmla="*/ 201 w 211"/>
                <a:gd name="T113" fmla="*/ 146 h 211"/>
                <a:gd name="T114" fmla="*/ 206 w 211"/>
                <a:gd name="T115" fmla="*/ 10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1" h="211">
                  <a:moveTo>
                    <a:pt x="196" y="93"/>
                  </a:moveTo>
                  <a:cubicBezTo>
                    <a:pt x="195" y="88"/>
                    <a:pt x="194" y="87"/>
                    <a:pt x="189" y="85"/>
                  </a:cubicBezTo>
                  <a:cubicBezTo>
                    <a:pt x="183" y="84"/>
                    <a:pt x="181" y="81"/>
                    <a:pt x="183" y="76"/>
                  </a:cubicBezTo>
                  <a:cubicBezTo>
                    <a:pt x="184" y="72"/>
                    <a:pt x="186" y="68"/>
                    <a:pt x="187" y="64"/>
                  </a:cubicBezTo>
                  <a:cubicBezTo>
                    <a:pt x="189" y="61"/>
                    <a:pt x="190" y="57"/>
                    <a:pt x="189" y="52"/>
                  </a:cubicBezTo>
                  <a:cubicBezTo>
                    <a:pt x="188" y="48"/>
                    <a:pt x="189" y="44"/>
                    <a:pt x="192" y="41"/>
                  </a:cubicBezTo>
                  <a:cubicBezTo>
                    <a:pt x="189" y="37"/>
                    <a:pt x="186" y="34"/>
                    <a:pt x="182" y="30"/>
                  </a:cubicBezTo>
                  <a:cubicBezTo>
                    <a:pt x="181" y="28"/>
                    <a:pt x="180" y="29"/>
                    <a:pt x="179" y="31"/>
                  </a:cubicBezTo>
                  <a:cubicBezTo>
                    <a:pt x="179" y="32"/>
                    <a:pt x="179" y="33"/>
                    <a:pt x="179" y="33"/>
                  </a:cubicBezTo>
                  <a:cubicBezTo>
                    <a:pt x="178" y="38"/>
                    <a:pt x="174" y="39"/>
                    <a:pt x="170" y="36"/>
                  </a:cubicBezTo>
                  <a:cubicBezTo>
                    <a:pt x="170" y="36"/>
                    <a:pt x="169" y="35"/>
                    <a:pt x="168" y="35"/>
                  </a:cubicBezTo>
                  <a:cubicBezTo>
                    <a:pt x="167" y="34"/>
                    <a:pt x="165" y="34"/>
                    <a:pt x="164" y="34"/>
                  </a:cubicBezTo>
                  <a:cubicBezTo>
                    <a:pt x="160" y="35"/>
                    <a:pt x="159" y="34"/>
                    <a:pt x="159" y="30"/>
                  </a:cubicBezTo>
                  <a:cubicBezTo>
                    <a:pt x="160" y="27"/>
                    <a:pt x="159" y="25"/>
                    <a:pt x="155" y="26"/>
                  </a:cubicBezTo>
                  <a:cubicBezTo>
                    <a:pt x="154" y="26"/>
                    <a:pt x="153" y="26"/>
                    <a:pt x="152" y="26"/>
                  </a:cubicBezTo>
                  <a:cubicBezTo>
                    <a:pt x="149" y="26"/>
                    <a:pt x="147" y="23"/>
                    <a:pt x="148" y="20"/>
                  </a:cubicBezTo>
                  <a:cubicBezTo>
                    <a:pt x="148" y="18"/>
                    <a:pt x="149" y="17"/>
                    <a:pt x="149" y="15"/>
                  </a:cubicBezTo>
                  <a:cubicBezTo>
                    <a:pt x="150" y="14"/>
                    <a:pt x="150" y="12"/>
                    <a:pt x="149" y="11"/>
                  </a:cubicBezTo>
                  <a:cubicBezTo>
                    <a:pt x="147" y="9"/>
                    <a:pt x="144" y="7"/>
                    <a:pt x="141" y="5"/>
                  </a:cubicBezTo>
                  <a:cubicBezTo>
                    <a:pt x="136" y="1"/>
                    <a:pt x="130" y="4"/>
                    <a:pt x="125" y="5"/>
                  </a:cubicBezTo>
                  <a:cubicBezTo>
                    <a:pt x="124" y="9"/>
                    <a:pt x="124" y="10"/>
                    <a:pt x="119" y="9"/>
                  </a:cubicBezTo>
                  <a:cubicBezTo>
                    <a:pt x="114" y="7"/>
                    <a:pt x="110" y="5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  <a:cubicBezTo>
                    <a:pt x="99" y="1"/>
                    <a:pt x="94" y="1"/>
                    <a:pt x="89" y="2"/>
                  </a:cubicBezTo>
                  <a:cubicBezTo>
                    <a:pt x="88" y="2"/>
                    <a:pt x="87" y="3"/>
                    <a:pt x="87" y="4"/>
                  </a:cubicBezTo>
                  <a:cubicBezTo>
                    <a:pt x="87" y="5"/>
                    <a:pt x="87" y="6"/>
                    <a:pt x="88" y="7"/>
                  </a:cubicBezTo>
                  <a:cubicBezTo>
                    <a:pt x="90" y="7"/>
                    <a:pt x="92" y="7"/>
                    <a:pt x="93" y="6"/>
                  </a:cubicBezTo>
                  <a:cubicBezTo>
                    <a:pt x="95" y="5"/>
                    <a:pt x="97" y="4"/>
                    <a:pt x="99" y="3"/>
                  </a:cubicBezTo>
                  <a:cubicBezTo>
                    <a:pt x="102" y="2"/>
                    <a:pt x="103" y="2"/>
                    <a:pt x="104" y="5"/>
                  </a:cubicBezTo>
                  <a:cubicBezTo>
                    <a:pt x="105" y="8"/>
                    <a:pt x="104" y="11"/>
                    <a:pt x="101" y="13"/>
                  </a:cubicBezTo>
                  <a:cubicBezTo>
                    <a:pt x="98" y="15"/>
                    <a:pt x="94" y="17"/>
                    <a:pt x="90" y="19"/>
                  </a:cubicBezTo>
                  <a:cubicBezTo>
                    <a:pt x="88" y="20"/>
                    <a:pt x="85" y="22"/>
                    <a:pt x="83" y="23"/>
                  </a:cubicBezTo>
                  <a:cubicBezTo>
                    <a:pt x="81" y="25"/>
                    <a:pt x="79" y="27"/>
                    <a:pt x="81" y="30"/>
                  </a:cubicBezTo>
                  <a:cubicBezTo>
                    <a:pt x="82" y="32"/>
                    <a:pt x="85" y="31"/>
                    <a:pt x="87" y="31"/>
                  </a:cubicBezTo>
                  <a:cubicBezTo>
                    <a:pt x="89" y="30"/>
                    <a:pt x="91" y="29"/>
                    <a:pt x="93" y="28"/>
                  </a:cubicBezTo>
                  <a:cubicBezTo>
                    <a:pt x="94" y="27"/>
                    <a:pt x="95" y="26"/>
                    <a:pt x="96" y="25"/>
                  </a:cubicBezTo>
                  <a:cubicBezTo>
                    <a:pt x="98" y="24"/>
                    <a:pt x="99" y="24"/>
                    <a:pt x="100" y="27"/>
                  </a:cubicBezTo>
                  <a:cubicBezTo>
                    <a:pt x="102" y="31"/>
                    <a:pt x="105" y="32"/>
                    <a:pt x="108" y="30"/>
                  </a:cubicBezTo>
                  <a:cubicBezTo>
                    <a:pt x="110" y="29"/>
                    <a:pt x="111" y="27"/>
                    <a:pt x="113" y="26"/>
                  </a:cubicBezTo>
                  <a:cubicBezTo>
                    <a:pt x="116" y="25"/>
                    <a:pt x="118" y="26"/>
                    <a:pt x="118" y="29"/>
                  </a:cubicBezTo>
                  <a:cubicBezTo>
                    <a:pt x="119" y="33"/>
                    <a:pt x="120" y="34"/>
                    <a:pt x="124" y="33"/>
                  </a:cubicBezTo>
                  <a:cubicBezTo>
                    <a:pt x="126" y="33"/>
                    <a:pt x="128" y="33"/>
                    <a:pt x="130" y="32"/>
                  </a:cubicBezTo>
                  <a:cubicBezTo>
                    <a:pt x="130" y="33"/>
                    <a:pt x="131" y="33"/>
                    <a:pt x="131" y="33"/>
                  </a:cubicBezTo>
                  <a:cubicBezTo>
                    <a:pt x="130" y="34"/>
                    <a:pt x="130" y="36"/>
                    <a:pt x="128" y="37"/>
                  </a:cubicBezTo>
                  <a:cubicBezTo>
                    <a:pt x="127" y="39"/>
                    <a:pt x="124" y="40"/>
                    <a:pt x="122" y="41"/>
                  </a:cubicBezTo>
                  <a:cubicBezTo>
                    <a:pt x="119" y="42"/>
                    <a:pt x="116" y="43"/>
                    <a:pt x="116" y="43"/>
                  </a:cubicBezTo>
                  <a:cubicBezTo>
                    <a:pt x="116" y="43"/>
                    <a:pt x="120" y="45"/>
                    <a:pt x="118" y="46"/>
                  </a:cubicBezTo>
                  <a:cubicBezTo>
                    <a:pt x="114" y="47"/>
                    <a:pt x="108" y="53"/>
                    <a:pt x="117" y="50"/>
                  </a:cubicBezTo>
                  <a:cubicBezTo>
                    <a:pt x="118" y="50"/>
                    <a:pt x="120" y="50"/>
                    <a:pt x="122" y="49"/>
                  </a:cubicBezTo>
                  <a:cubicBezTo>
                    <a:pt x="120" y="54"/>
                    <a:pt x="116" y="56"/>
                    <a:pt x="113" y="58"/>
                  </a:cubicBezTo>
                  <a:cubicBezTo>
                    <a:pt x="102" y="64"/>
                    <a:pt x="101" y="79"/>
                    <a:pt x="107" y="86"/>
                  </a:cubicBezTo>
                  <a:cubicBezTo>
                    <a:pt x="108" y="88"/>
                    <a:pt x="109" y="89"/>
                    <a:pt x="110" y="91"/>
                  </a:cubicBezTo>
                  <a:cubicBezTo>
                    <a:pt x="111" y="93"/>
                    <a:pt x="111" y="96"/>
                    <a:pt x="109" y="97"/>
                  </a:cubicBezTo>
                  <a:cubicBezTo>
                    <a:pt x="108" y="98"/>
                    <a:pt x="105" y="97"/>
                    <a:pt x="104" y="97"/>
                  </a:cubicBezTo>
                  <a:cubicBezTo>
                    <a:pt x="101" y="94"/>
                    <a:pt x="98" y="92"/>
                    <a:pt x="96" y="89"/>
                  </a:cubicBezTo>
                  <a:cubicBezTo>
                    <a:pt x="93" y="85"/>
                    <a:pt x="91" y="81"/>
                    <a:pt x="88" y="77"/>
                  </a:cubicBezTo>
                  <a:cubicBezTo>
                    <a:pt x="78" y="66"/>
                    <a:pt x="66" y="68"/>
                    <a:pt x="57" y="77"/>
                  </a:cubicBezTo>
                  <a:cubicBezTo>
                    <a:pt x="54" y="79"/>
                    <a:pt x="55" y="81"/>
                    <a:pt x="57" y="83"/>
                  </a:cubicBezTo>
                  <a:cubicBezTo>
                    <a:pt x="58" y="83"/>
                    <a:pt x="59" y="84"/>
                    <a:pt x="60" y="84"/>
                  </a:cubicBezTo>
                  <a:cubicBezTo>
                    <a:pt x="65" y="86"/>
                    <a:pt x="69" y="88"/>
                    <a:pt x="73" y="89"/>
                  </a:cubicBezTo>
                  <a:cubicBezTo>
                    <a:pt x="74" y="90"/>
                    <a:pt x="75" y="90"/>
                    <a:pt x="76" y="91"/>
                  </a:cubicBezTo>
                  <a:cubicBezTo>
                    <a:pt x="77" y="92"/>
                    <a:pt x="77" y="93"/>
                    <a:pt x="75" y="94"/>
                  </a:cubicBezTo>
                  <a:cubicBezTo>
                    <a:pt x="74" y="95"/>
                    <a:pt x="72" y="95"/>
                    <a:pt x="71" y="95"/>
                  </a:cubicBezTo>
                  <a:cubicBezTo>
                    <a:pt x="68" y="96"/>
                    <a:pt x="65" y="96"/>
                    <a:pt x="63" y="97"/>
                  </a:cubicBezTo>
                  <a:cubicBezTo>
                    <a:pt x="61" y="98"/>
                    <a:pt x="59" y="100"/>
                    <a:pt x="59" y="101"/>
                  </a:cubicBezTo>
                  <a:cubicBezTo>
                    <a:pt x="59" y="102"/>
                    <a:pt x="61" y="104"/>
                    <a:pt x="62" y="105"/>
                  </a:cubicBezTo>
                  <a:cubicBezTo>
                    <a:pt x="63" y="106"/>
                    <a:pt x="64" y="106"/>
                    <a:pt x="65" y="107"/>
                  </a:cubicBezTo>
                  <a:cubicBezTo>
                    <a:pt x="67" y="108"/>
                    <a:pt x="69" y="109"/>
                    <a:pt x="70" y="110"/>
                  </a:cubicBezTo>
                  <a:cubicBezTo>
                    <a:pt x="72" y="113"/>
                    <a:pt x="74" y="113"/>
                    <a:pt x="76" y="112"/>
                  </a:cubicBezTo>
                  <a:cubicBezTo>
                    <a:pt x="79" y="110"/>
                    <a:pt x="81" y="109"/>
                    <a:pt x="84" y="107"/>
                  </a:cubicBezTo>
                  <a:cubicBezTo>
                    <a:pt x="87" y="105"/>
                    <a:pt x="87" y="105"/>
                    <a:pt x="89" y="108"/>
                  </a:cubicBezTo>
                  <a:cubicBezTo>
                    <a:pt x="91" y="112"/>
                    <a:pt x="94" y="115"/>
                    <a:pt x="99" y="114"/>
                  </a:cubicBezTo>
                  <a:cubicBezTo>
                    <a:pt x="102" y="114"/>
                    <a:pt x="106" y="112"/>
                    <a:pt x="109" y="111"/>
                  </a:cubicBezTo>
                  <a:cubicBezTo>
                    <a:pt x="111" y="110"/>
                    <a:pt x="113" y="109"/>
                    <a:pt x="116" y="109"/>
                  </a:cubicBezTo>
                  <a:cubicBezTo>
                    <a:pt x="121" y="108"/>
                    <a:pt x="124" y="112"/>
                    <a:pt x="124" y="118"/>
                  </a:cubicBezTo>
                  <a:cubicBezTo>
                    <a:pt x="125" y="124"/>
                    <a:pt x="122" y="128"/>
                    <a:pt x="118" y="131"/>
                  </a:cubicBezTo>
                  <a:cubicBezTo>
                    <a:pt x="114" y="135"/>
                    <a:pt x="112" y="139"/>
                    <a:pt x="114" y="145"/>
                  </a:cubicBezTo>
                  <a:cubicBezTo>
                    <a:pt x="116" y="150"/>
                    <a:pt x="114" y="155"/>
                    <a:pt x="109" y="159"/>
                  </a:cubicBezTo>
                  <a:cubicBezTo>
                    <a:pt x="106" y="162"/>
                    <a:pt x="103" y="164"/>
                    <a:pt x="99" y="167"/>
                  </a:cubicBezTo>
                  <a:cubicBezTo>
                    <a:pt x="95" y="169"/>
                    <a:pt x="89" y="184"/>
                    <a:pt x="90" y="189"/>
                  </a:cubicBezTo>
                  <a:cubicBezTo>
                    <a:pt x="90" y="190"/>
                    <a:pt x="91" y="191"/>
                    <a:pt x="90" y="192"/>
                  </a:cubicBezTo>
                  <a:cubicBezTo>
                    <a:pt x="90" y="197"/>
                    <a:pt x="87" y="196"/>
                    <a:pt x="82" y="197"/>
                  </a:cubicBezTo>
                  <a:cubicBezTo>
                    <a:pt x="79" y="198"/>
                    <a:pt x="80" y="192"/>
                    <a:pt x="79" y="189"/>
                  </a:cubicBezTo>
                  <a:cubicBezTo>
                    <a:pt x="78" y="186"/>
                    <a:pt x="78" y="183"/>
                    <a:pt x="79" y="181"/>
                  </a:cubicBezTo>
                  <a:cubicBezTo>
                    <a:pt x="79" y="178"/>
                    <a:pt x="81" y="176"/>
                    <a:pt x="81" y="173"/>
                  </a:cubicBezTo>
                  <a:cubicBezTo>
                    <a:pt x="83" y="168"/>
                    <a:pt x="82" y="163"/>
                    <a:pt x="78" y="159"/>
                  </a:cubicBezTo>
                  <a:cubicBezTo>
                    <a:pt x="76" y="158"/>
                    <a:pt x="74" y="156"/>
                    <a:pt x="73" y="154"/>
                  </a:cubicBezTo>
                  <a:cubicBezTo>
                    <a:pt x="66" y="148"/>
                    <a:pt x="63" y="141"/>
                    <a:pt x="63" y="132"/>
                  </a:cubicBezTo>
                  <a:cubicBezTo>
                    <a:pt x="63" y="128"/>
                    <a:pt x="65" y="126"/>
                    <a:pt x="69" y="126"/>
                  </a:cubicBezTo>
                  <a:cubicBezTo>
                    <a:pt x="70" y="126"/>
                    <a:pt x="71" y="125"/>
                    <a:pt x="72" y="125"/>
                  </a:cubicBezTo>
                  <a:cubicBezTo>
                    <a:pt x="71" y="122"/>
                    <a:pt x="70" y="120"/>
                    <a:pt x="66" y="120"/>
                  </a:cubicBezTo>
                  <a:cubicBezTo>
                    <a:pt x="63" y="120"/>
                    <a:pt x="61" y="118"/>
                    <a:pt x="60" y="115"/>
                  </a:cubicBezTo>
                  <a:cubicBezTo>
                    <a:pt x="59" y="114"/>
                    <a:pt x="59" y="112"/>
                    <a:pt x="59" y="111"/>
                  </a:cubicBezTo>
                  <a:cubicBezTo>
                    <a:pt x="57" y="108"/>
                    <a:pt x="57" y="104"/>
                    <a:pt x="55" y="102"/>
                  </a:cubicBezTo>
                  <a:cubicBezTo>
                    <a:pt x="53" y="99"/>
                    <a:pt x="52" y="97"/>
                    <a:pt x="52" y="94"/>
                  </a:cubicBezTo>
                  <a:cubicBezTo>
                    <a:pt x="52" y="92"/>
                    <a:pt x="51" y="91"/>
                    <a:pt x="50" y="89"/>
                  </a:cubicBezTo>
                  <a:cubicBezTo>
                    <a:pt x="47" y="87"/>
                    <a:pt x="45" y="84"/>
                    <a:pt x="42" y="82"/>
                  </a:cubicBezTo>
                  <a:cubicBezTo>
                    <a:pt x="41" y="81"/>
                    <a:pt x="40" y="80"/>
                    <a:pt x="38" y="78"/>
                  </a:cubicBezTo>
                  <a:cubicBezTo>
                    <a:pt x="38" y="81"/>
                    <a:pt x="38" y="83"/>
                    <a:pt x="38" y="84"/>
                  </a:cubicBezTo>
                  <a:cubicBezTo>
                    <a:pt x="38" y="86"/>
                    <a:pt x="38" y="89"/>
                    <a:pt x="37" y="91"/>
                  </a:cubicBezTo>
                  <a:cubicBezTo>
                    <a:pt x="37" y="92"/>
                    <a:pt x="35" y="94"/>
                    <a:pt x="34" y="94"/>
                  </a:cubicBezTo>
                  <a:cubicBezTo>
                    <a:pt x="33" y="94"/>
                    <a:pt x="31" y="92"/>
                    <a:pt x="30" y="91"/>
                  </a:cubicBezTo>
                  <a:cubicBezTo>
                    <a:pt x="30" y="89"/>
                    <a:pt x="30" y="86"/>
                    <a:pt x="30" y="84"/>
                  </a:cubicBezTo>
                  <a:cubicBezTo>
                    <a:pt x="32" y="73"/>
                    <a:pt x="33" y="62"/>
                    <a:pt x="32" y="52"/>
                  </a:cubicBezTo>
                  <a:cubicBezTo>
                    <a:pt x="32" y="48"/>
                    <a:pt x="31" y="44"/>
                    <a:pt x="30" y="39"/>
                  </a:cubicBezTo>
                  <a:cubicBezTo>
                    <a:pt x="10" y="64"/>
                    <a:pt x="0" y="108"/>
                    <a:pt x="20" y="148"/>
                  </a:cubicBezTo>
                  <a:cubicBezTo>
                    <a:pt x="42" y="190"/>
                    <a:pt x="89" y="211"/>
                    <a:pt x="135" y="199"/>
                  </a:cubicBezTo>
                  <a:cubicBezTo>
                    <a:pt x="147" y="196"/>
                    <a:pt x="158" y="191"/>
                    <a:pt x="167" y="185"/>
                  </a:cubicBezTo>
                  <a:cubicBezTo>
                    <a:pt x="162" y="183"/>
                    <a:pt x="155" y="180"/>
                    <a:pt x="154" y="161"/>
                  </a:cubicBezTo>
                  <a:cubicBezTo>
                    <a:pt x="153" y="133"/>
                    <a:pt x="157" y="127"/>
                    <a:pt x="160" y="127"/>
                  </a:cubicBezTo>
                  <a:cubicBezTo>
                    <a:pt x="162" y="127"/>
                    <a:pt x="164" y="126"/>
                    <a:pt x="172" y="134"/>
                  </a:cubicBezTo>
                  <a:cubicBezTo>
                    <a:pt x="179" y="143"/>
                    <a:pt x="183" y="139"/>
                    <a:pt x="184" y="133"/>
                  </a:cubicBezTo>
                  <a:cubicBezTo>
                    <a:pt x="184" y="127"/>
                    <a:pt x="190" y="118"/>
                    <a:pt x="193" y="127"/>
                  </a:cubicBezTo>
                  <a:cubicBezTo>
                    <a:pt x="194" y="133"/>
                    <a:pt x="198" y="141"/>
                    <a:pt x="201" y="146"/>
                  </a:cubicBezTo>
                  <a:cubicBezTo>
                    <a:pt x="207" y="135"/>
                    <a:pt x="210" y="123"/>
                    <a:pt x="211" y="111"/>
                  </a:cubicBezTo>
                  <a:cubicBezTo>
                    <a:pt x="209" y="110"/>
                    <a:pt x="208" y="110"/>
                    <a:pt x="206" y="109"/>
                  </a:cubicBezTo>
                  <a:cubicBezTo>
                    <a:pt x="200" y="106"/>
                    <a:pt x="196" y="101"/>
                    <a:pt x="196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13" name="Freeform 35"/>
            <p:cNvSpPr>
              <a:spLocks noEditPoints="1"/>
            </p:cNvSpPr>
            <p:nvPr/>
          </p:nvSpPr>
          <p:spPr bwMode="auto">
            <a:xfrm>
              <a:off x="7275513" y="5302250"/>
              <a:ext cx="1012825" cy="1012825"/>
            </a:xfrm>
            <a:custGeom>
              <a:avLst/>
              <a:gdLst>
                <a:gd name="T0" fmla="*/ 176 w 352"/>
                <a:gd name="T1" fmla="*/ 0 h 352"/>
                <a:gd name="T2" fmla="*/ 0 w 352"/>
                <a:gd name="T3" fmla="*/ 176 h 352"/>
                <a:gd name="T4" fmla="*/ 176 w 352"/>
                <a:gd name="T5" fmla="*/ 352 h 352"/>
                <a:gd name="T6" fmla="*/ 352 w 352"/>
                <a:gd name="T7" fmla="*/ 176 h 352"/>
                <a:gd name="T8" fmla="*/ 176 w 352"/>
                <a:gd name="T9" fmla="*/ 0 h 352"/>
                <a:gd name="T10" fmla="*/ 258 w 352"/>
                <a:gd name="T11" fmla="*/ 261 h 352"/>
                <a:gd name="T12" fmla="*/ 188 w 352"/>
                <a:gd name="T13" fmla="*/ 294 h 352"/>
                <a:gd name="T14" fmla="*/ 96 w 352"/>
                <a:gd name="T15" fmla="*/ 263 h 352"/>
                <a:gd name="T16" fmla="*/ 59 w 352"/>
                <a:gd name="T17" fmla="*/ 189 h 352"/>
                <a:gd name="T18" fmla="*/ 157 w 352"/>
                <a:gd name="T19" fmla="*/ 60 h 352"/>
                <a:gd name="T20" fmla="*/ 175 w 352"/>
                <a:gd name="T21" fmla="*/ 58 h 352"/>
                <a:gd name="T22" fmla="*/ 176 w 352"/>
                <a:gd name="T23" fmla="*/ 58 h 352"/>
                <a:gd name="T24" fmla="*/ 196 w 352"/>
                <a:gd name="T25" fmla="*/ 60 h 352"/>
                <a:gd name="T26" fmla="*/ 272 w 352"/>
                <a:gd name="T27" fmla="*/ 108 h 352"/>
                <a:gd name="T28" fmla="*/ 293 w 352"/>
                <a:gd name="T29" fmla="*/ 162 h 352"/>
                <a:gd name="T30" fmla="*/ 258 w 352"/>
                <a:gd name="T31" fmla="*/ 26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2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3"/>
                    <a:pt x="79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258" y="261"/>
                  </a:moveTo>
                  <a:cubicBezTo>
                    <a:pt x="238" y="280"/>
                    <a:pt x="215" y="291"/>
                    <a:pt x="188" y="294"/>
                  </a:cubicBezTo>
                  <a:cubicBezTo>
                    <a:pt x="153" y="297"/>
                    <a:pt x="122" y="287"/>
                    <a:pt x="96" y="263"/>
                  </a:cubicBezTo>
                  <a:cubicBezTo>
                    <a:pt x="75" y="243"/>
                    <a:pt x="62" y="218"/>
                    <a:pt x="59" y="189"/>
                  </a:cubicBezTo>
                  <a:cubicBezTo>
                    <a:pt x="52" y="127"/>
                    <a:pt x="96" y="69"/>
                    <a:pt x="157" y="60"/>
                  </a:cubicBezTo>
                  <a:cubicBezTo>
                    <a:pt x="163" y="59"/>
                    <a:pt x="169" y="59"/>
                    <a:pt x="175" y="58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83" y="59"/>
                    <a:pt x="189" y="59"/>
                    <a:pt x="196" y="60"/>
                  </a:cubicBezTo>
                  <a:cubicBezTo>
                    <a:pt x="227" y="66"/>
                    <a:pt x="253" y="82"/>
                    <a:pt x="272" y="108"/>
                  </a:cubicBezTo>
                  <a:cubicBezTo>
                    <a:pt x="283" y="124"/>
                    <a:pt x="291" y="142"/>
                    <a:pt x="293" y="162"/>
                  </a:cubicBezTo>
                  <a:cubicBezTo>
                    <a:pt x="297" y="200"/>
                    <a:pt x="286" y="234"/>
                    <a:pt x="258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14" name="Freeform 36"/>
          <p:cNvSpPr>
            <a:spLocks noEditPoints="1"/>
          </p:cNvSpPr>
          <p:nvPr/>
        </p:nvSpPr>
        <p:spPr bwMode="auto">
          <a:xfrm>
            <a:off x="15511635" y="5513180"/>
            <a:ext cx="1771607" cy="1766590"/>
          </a:xfrm>
          <a:custGeom>
            <a:avLst/>
            <a:gdLst>
              <a:gd name="T0" fmla="*/ 178 w 357"/>
              <a:gd name="T1" fmla="*/ 0 h 356"/>
              <a:gd name="T2" fmla="*/ 0 w 357"/>
              <a:gd name="T3" fmla="*/ 178 h 356"/>
              <a:gd name="T4" fmla="*/ 178 w 357"/>
              <a:gd name="T5" fmla="*/ 356 h 356"/>
              <a:gd name="T6" fmla="*/ 357 w 357"/>
              <a:gd name="T7" fmla="*/ 178 h 356"/>
              <a:gd name="T8" fmla="*/ 178 w 357"/>
              <a:gd name="T9" fmla="*/ 0 h 356"/>
              <a:gd name="T10" fmla="*/ 220 w 357"/>
              <a:gd name="T11" fmla="*/ 77 h 356"/>
              <a:gd name="T12" fmla="*/ 258 w 357"/>
              <a:gd name="T13" fmla="*/ 77 h 356"/>
              <a:gd name="T14" fmla="*/ 258 w 357"/>
              <a:gd name="T15" fmla="*/ 125 h 356"/>
              <a:gd name="T16" fmla="*/ 220 w 357"/>
              <a:gd name="T17" fmla="*/ 94 h 356"/>
              <a:gd name="T18" fmla="*/ 220 w 357"/>
              <a:gd name="T19" fmla="*/ 77 h 356"/>
              <a:gd name="T20" fmla="*/ 258 w 357"/>
              <a:gd name="T21" fmla="*/ 200 h 356"/>
              <a:gd name="T22" fmla="*/ 258 w 357"/>
              <a:gd name="T23" fmla="*/ 272 h 356"/>
              <a:gd name="T24" fmla="*/ 208 w 357"/>
              <a:gd name="T25" fmla="*/ 272 h 356"/>
              <a:gd name="T26" fmla="*/ 208 w 357"/>
              <a:gd name="T27" fmla="*/ 185 h 356"/>
              <a:gd name="T28" fmla="*/ 149 w 357"/>
              <a:gd name="T29" fmla="*/ 185 h 356"/>
              <a:gd name="T30" fmla="*/ 149 w 357"/>
              <a:gd name="T31" fmla="*/ 272 h 356"/>
              <a:gd name="T32" fmla="*/ 98 w 357"/>
              <a:gd name="T33" fmla="*/ 272 h 356"/>
              <a:gd name="T34" fmla="*/ 98 w 357"/>
              <a:gd name="T35" fmla="*/ 184 h 356"/>
              <a:gd name="T36" fmla="*/ 178 w 357"/>
              <a:gd name="T37" fmla="*/ 118 h 356"/>
              <a:gd name="T38" fmla="*/ 220 w 357"/>
              <a:gd name="T39" fmla="*/ 152 h 356"/>
              <a:gd name="T40" fmla="*/ 258 w 357"/>
              <a:gd name="T41" fmla="*/ 184 h 356"/>
              <a:gd name="T42" fmla="*/ 258 w 357"/>
              <a:gd name="T43" fmla="*/ 200 h 356"/>
              <a:gd name="T44" fmla="*/ 276 w 357"/>
              <a:gd name="T45" fmla="*/ 190 h 356"/>
              <a:gd name="T46" fmla="*/ 258 w 357"/>
              <a:gd name="T47" fmla="*/ 175 h 356"/>
              <a:gd name="T48" fmla="*/ 220 w 357"/>
              <a:gd name="T49" fmla="*/ 144 h 356"/>
              <a:gd name="T50" fmla="*/ 178 w 357"/>
              <a:gd name="T51" fmla="*/ 110 h 356"/>
              <a:gd name="T52" fmla="*/ 98 w 357"/>
              <a:gd name="T53" fmla="*/ 175 h 356"/>
              <a:gd name="T54" fmla="*/ 81 w 357"/>
              <a:gd name="T55" fmla="*/ 190 h 356"/>
              <a:gd name="T56" fmla="*/ 60 w 357"/>
              <a:gd name="T57" fmla="*/ 165 h 356"/>
              <a:gd name="T58" fmla="*/ 178 w 357"/>
              <a:gd name="T59" fmla="*/ 69 h 356"/>
              <a:gd name="T60" fmla="*/ 220 w 357"/>
              <a:gd name="T61" fmla="*/ 102 h 356"/>
              <a:gd name="T62" fmla="*/ 258 w 357"/>
              <a:gd name="T63" fmla="*/ 134 h 356"/>
              <a:gd name="T64" fmla="*/ 296 w 357"/>
              <a:gd name="T65" fmla="*/ 165 h 356"/>
              <a:gd name="T66" fmla="*/ 276 w 357"/>
              <a:gd name="T67" fmla="*/ 19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7" h="356">
                <a:moveTo>
                  <a:pt x="178" y="0"/>
                </a:moveTo>
                <a:cubicBezTo>
                  <a:pt x="80" y="0"/>
                  <a:pt x="0" y="80"/>
                  <a:pt x="0" y="178"/>
                </a:cubicBezTo>
                <a:cubicBezTo>
                  <a:pt x="0" y="277"/>
                  <a:pt x="80" y="356"/>
                  <a:pt x="178" y="356"/>
                </a:cubicBezTo>
                <a:cubicBezTo>
                  <a:pt x="277" y="356"/>
                  <a:pt x="357" y="277"/>
                  <a:pt x="357" y="178"/>
                </a:cubicBezTo>
                <a:cubicBezTo>
                  <a:pt x="357" y="80"/>
                  <a:pt x="277" y="0"/>
                  <a:pt x="178" y="0"/>
                </a:cubicBezTo>
                <a:close/>
                <a:moveTo>
                  <a:pt x="220" y="77"/>
                </a:moveTo>
                <a:cubicBezTo>
                  <a:pt x="258" y="77"/>
                  <a:pt x="258" y="77"/>
                  <a:pt x="258" y="77"/>
                </a:cubicBezTo>
                <a:cubicBezTo>
                  <a:pt x="258" y="125"/>
                  <a:pt x="258" y="125"/>
                  <a:pt x="258" y="125"/>
                </a:cubicBezTo>
                <a:cubicBezTo>
                  <a:pt x="220" y="94"/>
                  <a:pt x="220" y="94"/>
                  <a:pt x="220" y="94"/>
                </a:cubicBezTo>
                <a:lnTo>
                  <a:pt x="220" y="77"/>
                </a:lnTo>
                <a:close/>
                <a:moveTo>
                  <a:pt x="258" y="200"/>
                </a:moveTo>
                <a:cubicBezTo>
                  <a:pt x="258" y="272"/>
                  <a:pt x="258" y="272"/>
                  <a:pt x="258" y="272"/>
                </a:cubicBezTo>
                <a:cubicBezTo>
                  <a:pt x="208" y="272"/>
                  <a:pt x="208" y="272"/>
                  <a:pt x="208" y="272"/>
                </a:cubicBezTo>
                <a:cubicBezTo>
                  <a:pt x="208" y="185"/>
                  <a:pt x="208" y="185"/>
                  <a:pt x="208" y="185"/>
                </a:cubicBezTo>
                <a:cubicBezTo>
                  <a:pt x="149" y="185"/>
                  <a:pt x="149" y="185"/>
                  <a:pt x="149" y="185"/>
                </a:cubicBezTo>
                <a:cubicBezTo>
                  <a:pt x="149" y="272"/>
                  <a:pt x="149" y="272"/>
                  <a:pt x="149" y="272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98" y="184"/>
                  <a:pt x="98" y="184"/>
                  <a:pt x="98" y="184"/>
                </a:cubicBezTo>
                <a:cubicBezTo>
                  <a:pt x="178" y="118"/>
                  <a:pt x="178" y="118"/>
                  <a:pt x="178" y="118"/>
                </a:cubicBezTo>
                <a:cubicBezTo>
                  <a:pt x="220" y="152"/>
                  <a:pt x="220" y="152"/>
                  <a:pt x="220" y="152"/>
                </a:cubicBezTo>
                <a:cubicBezTo>
                  <a:pt x="258" y="184"/>
                  <a:pt x="258" y="184"/>
                  <a:pt x="258" y="184"/>
                </a:cubicBezTo>
                <a:lnTo>
                  <a:pt x="258" y="200"/>
                </a:lnTo>
                <a:close/>
                <a:moveTo>
                  <a:pt x="276" y="190"/>
                </a:moveTo>
                <a:cubicBezTo>
                  <a:pt x="258" y="175"/>
                  <a:pt x="258" y="175"/>
                  <a:pt x="258" y="175"/>
                </a:cubicBezTo>
                <a:cubicBezTo>
                  <a:pt x="220" y="144"/>
                  <a:pt x="220" y="144"/>
                  <a:pt x="220" y="144"/>
                </a:cubicBezTo>
                <a:cubicBezTo>
                  <a:pt x="178" y="110"/>
                  <a:pt x="178" y="110"/>
                  <a:pt x="178" y="110"/>
                </a:cubicBezTo>
                <a:cubicBezTo>
                  <a:pt x="98" y="175"/>
                  <a:pt x="98" y="175"/>
                  <a:pt x="98" y="175"/>
                </a:cubicBezTo>
                <a:cubicBezTo>
                  <a:pt x="81" y="190"/>
                  <a:pt x="81" y="190"/>
                  <a:pt x="81" y="190"/>
                </a:cubicBezTo>
                <a:cubicBezTo>
                  <a:pt x="60" y="165"/>
                  <a:pt x="60" y="165"/>
                  <a:pt x="60" y="165"/>
                </a:cubicBezTo>
                <a:cubicBezTo>
                  <a:pt x="178" y="69"/>
                  <a:pt x="178" y="69"/>
                  <a:pt x="178" y="69"/>
                </a:cubicBezTo>
                <a:cubicBezTo>
                  <a:pt x="220" y="102"/>
                  <a:pt x="220" y="102"/>
                  <a:pt x="220" y="102"/>
                </a:cubicBezTo>
                <a:cubicBezTo>
                  <a:pt x="258" y="134"/>
                  <a:pt x="258" y="134"/>
                  <a:pt x="258" y="134"/>
                </a:cubicBezTo>
                <a:cubicBezTo>
                  <a:pt x="296" y="165"/>
                  <a:pt x="296" y="165"/>
                  <a:pt x="296" y="165"/>
                </a:cubicBezTo>
                <a:lnTo>
                  <a:pt x="276" y="19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7209458" y="9569487"/>
            <a:ext cx="1749700" cy="1747416"/>
            <a:chOff x="3500438" y="4467225"/>
            <a:chExt cx="1014413" cy="1012825"/>
          </a:xfrm>
          <a:solidFill>
            <a:schemeClr val="accent4"/>
          </a:solidFill>
        </p:grpSpPr>
        <p:sp>
          <p:nvSpPr>
            <p:cNvPr id="116" name="Oval 37"/>
            <p:cNvSpPr>
              <a:spLocks noChangeArrowheads="1"/>
            </p:cNvSpPr>
            <p:nvPr/>
          </p:nvSpPr>
          <p:spPr bwMode="auto">
            <a:xfrm>
              <a:off x="4008438" y="4845050"/>
              <a:ext cx="79375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17" name="Freeform 38"/>
            <p:cNvSpPr>
              <a:spLocks/>
            </p:cNvSpPr>
            <p:nvPr/>
          </p:nvSpPr>
          <p:spPr bwMode="auto">
            <a:xfrm>
              <a:off x="4119563" y="4845050"/>
              <a:ext cx="84138" cy="82550"/>
            </a:xfrm>
            <a:custGeom>
              <a:avLst/>
              <a:gdLst>
                <a:gd name="T0" fmla="*/ 14 w 29"/>
                <a:gd name="T1" fmla="*/ 29 h 29"/>
                <a:gd name="T2" fmla="*/ 15 w 29"/>
                <a:gd name="T3" fmla="*/ 29 h 29"/>
                <a:gd name="T4" fmla="*/ 29 w 29"/>
                <a:gd name="T5" fmla="*/ 14 h 29"/>
                <a:gd name="T6" fmla="*/ 15 w 29"/>
                <a:gd name="T7" fmla="*/ 0 h 29"/>
                <a:gd name="T8" fmla="*/ 14 w 29"/>
                <a:gd name="T9" fmla="*/ 0 h 29"/>
                <a:gd name="T10" fmla="*/ 0 w 29"/>
                <a:gd name="T11" fmla="*/ 14 h 29"/>
                <a:gd name="T12" fmla="*/ 14 w 2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9">
                  <a:moveTo>
                    <a:pt x="14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23" y="28"/>
                    <a:pt x="29" y="22"/>
                    <a:pt x="29" y="14"/>
                  </a:cubicBezTo>
                  <a:cubicBezTo>
                    <a:pt x="29" y="7"/>
                    <a:pt x="23" y="1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18" name="Oval 39"/>
            <p:cNvSpPr>
              <a:spLocks noChangeArrowheads="1"/>
            </p:cNvSpPr>
            <p:nvPr/>
          </p:nvSpPr>
          <p:spPr bwMode="auto">
            <a:xfrm>
              <a:off x="4235451" y="4845050"/>
              <a:ext cx="80963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19" name="Oval 40"/>
            <p:cNvSpPr>
              <a:spLocks noChangeArrowheads="1"/>
            </p:cNvSpPr>
            <p:nvPr/>
          </p:nvSpPr>
          <p:spPr bwMode="auto">
            <a:xfrm>
              <a:off x="3895726" y="4845050"/>
              <a:ext cx="80963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20" name="Freeform 41"/>
            <p:cNvSpPr>
              <a:spLocks noEditPoints="1"/>
            </p:cNvSpPr>
            <p:nvPr/>
          </p:nvSpPr>
          <p:spPr bwMode="auto">
            <a:xfrm>
              <a:off x="3500438" y="4467225"/>
              <a:ext cx="1014413" cy="1012825"/>
            </a:xfrm>
            <a:custGeom>
              <a:avLst/>
              <a:gdLst>
                <a:gd name="T0" fmla="*/ 176 w 352"/>
                <a:gd name="T1" fmla="*/ 0 h 352"/>
                <a:gd name="T2" fmla="*/ 0 w 352"/>
                <a:gd name="T3" fmla="*/ 176 h 352"/>
                <a:gd name="T4" fmla="*/ 176 w 352"/>
                <a:gd name="T5" fmla="*/ 352 h 352"/>
                <a:gd name="T6" fmla="*/ 352 w 352"/>
                <a:gd name="T7" fmla="*/ 176 h 352"/>
                <a:gd name="T8" fmla="*/ 176 w 352"/>
                <a:gd name="T9" fmla="*/ 0 h 352"/>
                <a:gd name="T10" fmla="*/ 230 w 352"/>
                <a:gd name="T11" fmla="*/ 249 h 352"/>
                <a:gd name="T12" fmla="*/ 102 w 352"/>
                <a:gd name="T13" fmla="*/ 249 h 352"/>
                <a:gd name="T14" fmla="*/ 71 w 352"/>
                <a:gd name="T15" fmla="*/ 282 h 352"/>
                <a:gd name="T16" fmla="*/ 71 w 352"/>
                <a:gd name="T17" fmla="*/ 249 h 352"/>
                <a:gd name="T18" fmla="*/ 52 w 352"/>
                <a:gd name="T19" fmla="*/ 249 h 352"/>
                <a:gd name="T20" fmla="*/ 52 w 352"/>
                <a:gd name="T21" fmla="*/ 129 h 352"/>
                <a:gd name="T22" fmla="*/ 108 w 352"/>
                <a:gd name="T23" fmla="*/ 129 h 352"/>
                <a:gd name="T24" fmla="*/ 108 w 352"/>
                <a:gd name="T25" fmla="*/ 206 h 352"/>
                <a:gd name="T26" fmla="*/ 108 w 352"/>
                <a:gd name="T27" fmla="*/ 213 h 352"/>
                <a:gd name="T28" fmla="*/ 114 w 352"/>
                <a:gd name="T29" fmla="*/ 213 h 352"/>
                <a:gd name="T30" fmla="*/ 230 w 352"/>
                <a:gd name="T31" fmla="*/ 213 h 352"/>
                <a:gd name="T32" fmla="*/ 230 w 352"/>
                <a:gd name="T33" fmla="*/ 249 h 352"/>
                <a:gd name="T34" fmla="*/ 299 w 352"/>
                <a:gd name="T35" fmla="*/ 206 h 352"/>
                <a:gd name="T36" fmla="*/ 279 w 352"/>
                <a:gd name="T37" fmla="*/ 206 h 352"/>
                <a:gd name="T38" fmla="*/ 279 w 352"/>
                <a:gd name="T39" fmla="*/ 242 h 352"/>
                <a:gd name="T40" fmla="*/ 247 w 352"/>
                <a:gd name="T41" fmla="*/ 206 h 352"/>
                <a:gd name="T42" fmla="*/ 230 w 352"/>
                <a:gd name="T43" fmla="*/ 206 h 352"/>
                <a:gd name="T44" fmla="*/ 115 w 352"/>
                <a:gd name="T45" fmla="*/ 206 h 352"/>
                <a:gd name="T46" fmla="*/ 115 w 352"/>
                <a:gd name="T47" fmla="*/ 129 h 352"/>
                <a:gd name="T48" fmla="*/ 115 w 352"/>
                <a:gd name="T49" fmla="*/ 82 h 352"/>
                <a:gd name="T50" fmla="*/ 299 w 352"/>
                <a:gd name="T51" fmla="*/ 82 h 352"/>
                <a:gd name="T52" fmla="*/ 299 w 352"/>
                <a:gd name="T53" fmla="*/ 20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2" h="352">
                  <a:moveTo>
                    <a:pt x="176" y="0"/>
                  </a:moveTo>
                  <a:cubicBezTo>
                    <a:pt x="78" y="0"/>
                    <a:pt x="0" y="79"/>
                    <a:pt x="0" y="176"/>
                  </a:cubicBezTo>
                  <a:cubicBezTo>
                    <a:pt x="0" y="273"/>
                    <a:pt x="78" y="352"/>
                    <a:pt x="176" y="352"/>
                  </a:cubicBezTo>
                  <a:cubicBezTo>
                    <a:pt x="273" y="352"/>
                    <a:pt x="352" y="273"/>
                    <a:pt x="352" y="176"/>
                  </a:cubicBezTo>
                  <a:cubicBezTo>
                    <a:pt x="352" y="79"/>
                    <a:pt x="273" y="0"/>
                    <a:pt x="176" y="0"/>
                  </a:cubicBezTo>
                  <a:close/>
                  <a:moveTo>
                    <a:pt x="230" y="249"/>
                  </a:moveTo>
                  <a:cubicBezTo>
                    <a:pt x="102" y="249"/>
                    <a:pt x="102" y="249"/>
                    <a:pt x="102" y="249"/>
                  </a:cubicBezTo>
                  <a:cubicBezTo>
                    <a:pt x="71" y="282"/>
                    <a:pt x="71" y="282"/>
                    <a:pt x="71" y="282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52" y="249"/>
                    <a:pt x="52" y="249"/>
                    <a:pt x="52" y="24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8" y="206"/>
                    <a:pt x="108" y="206"/>
                    <a:pt x="108" y="206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230" y="213"/>
                    <a:pt x="230" y="213"/>
                    <a:pt x="230" y="213"/>
                  </a:cubicBezTo>
                  <a:lnTo>
                    <a:pt x="230" y="249"/>
                  </a:lnTo>
                  <a:close/>
                  <a:moveTo>
                    <a:pt x="299" y="206"/>
                  </a:moveTo>
                  <a:cubicBezTo>
                    <a:pt x="279" y="206"/>
                    <a:pt x="279" y="206"/>
                    <a:pt x="279" y="206"/>
                  </a:cubicBezTo>
                  <a:cubicBezTo>
                    <a:pt x="279" y="242"/>
                    <a:pt x="279" y="242"/>
                    <a:pt x="279" y="242"/>
                  </a:cubicBezTo>
                  <a:cubicBezTo>
                    <a:pt x="247" y="206"/>
                    <a:pt x="247" y="206"/>
                    <a:pt x="247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115" y="206"/>
                    <a:pt x="115" y="206"/>
                    <a:pt x="115" y="206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299" y="82"/>
                    <a:pt x="299" y="82"/>
                    <a:pt x="299" y="82"/>
                  </a:cubicBezTo>
                  <a:lnTo>
                    <a:pt x="299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1554959" y="8054878"/>
            <a:ext cx="1180159" cy="1188682"/>
            <a:chOff x="6019801" y="3589338"/>
            <a:chExt cx="684213" cy="688975"/>
          </a:xfrm>
          <a:solidFill>
            <a:schemeClr val="accent4"/>
          </a:solidFill>
        </p:grpSpPr>
        <p:sp>
          <p:nvSpPr>
            <p:cNvPr id="122" name="Freeform 42"/>
            <p:cNvSpPr>
              <a:spLocks noEditPoints="1"/>
            </p:cNvSpPr>
            <p:nvPr/>
          </p:nvSpPr>
          <p:spPr bwMode="auto">
            <a:xfrm>
              <a:off x="6169026" y="3857625"/>
              <a:ext cx="236538" cy="234950"/>
            </a:xfrm>
            <a:custGeom>
              <a:avLst/>
              <a:gdLst>
                <a:gd name="T0" fmla="*/ 5 w 82"/>
                <a:gd name="T1" fmla="*/ 60 h 82"/>
                <a:gd name="T2" fmla="*/ 7 w 82"/>
                <a:gd name="T3" fmla="*/ 64 h 82"/>
                <a:gd name="T4" fmla="*/ 9 w 82"/>
                <a:gd name="T5" fmla="*/ 66 h 82"/>
                <a:gd name="T6" fmla="*/ 10 w 82"/>
                <a:gd name="T7" fmla="*/ 68 h 82"/>
                <a:gd name="T8" fmla="*/ 12 w 82"/>
                <a:gd name="T9" fmla="*/ 70 h 82"/>
                <a:gd name="T10" fmla="*/ 15 w 82"/>
                <a:gd name="T11" fmla="*/ 72 h 82"/>
                <a:gd name="T12" fmla="*/ 17 w 82"/>
                <a:gd name="T13" fmla="*/ 74 h 82"/>
                <a:gd name="T14" fmla="*/ 20 w 82"/>
                <a:gd name="T15" fmla="*/ 76 h 82"/>
                <a:gd name="T16" fmla="*/ 29 w 82"/>
                <a:gd name="T17" fmla="*/ 80 h 82"/>
                <a:gd name="T18" fmla="*/ 41 w 82"/>
                <a:gd name="T19" fmla="*/ 82 h 82"/>
                <a:gd name="T20" fmla="*/ 71 w 82"/>
                <a:gd name="T21" fmla="*/ 68 h 82"/>
                <a:gd name="T22" fmla="*/ 75 w 82"/>
                <a:gd name="T23" fmla="*/ 64 h 82"/>
                <a:gd name="T24" fmla="*/ 79 w 82"/>
                <a:gd name="T25" fmla="*/ 55 h 82"/>
                <a:gd name="T26" fmla="*/ 82 w 82"/>
                <a:gd name="T27" fmla="*/ 41 h 82"/>
                <a:gd name="T28" fmla="*/ 82 w 82"/>
                <a:gd name="T29" fmla="*/ 37 h 82"/>
                <a:gd name="T30" fmla="*/ 81 w 82"/>
                <a:gd name="T31" fmla="*/ 33 h 82"/>
                <a:gd name="T32" fmla="*/ 79 w 82"/>
                <a:gd name="T33" fmla="*/ 25 h 82"/>
                <a:gd name="T34" fmla="*/ 77 w 82"/>
                <a:gd name="T35" fmla="*/ 22 h 82"/>
                <a:gd name="T36" fmla="*/ 75 w 82"/>
                <a:gd name="T37" fmla="*/ 18 h 82"/>
                <a:gd name="T38" fmla="*/ 71 w 82"/>
                <a:gd name="T39" fmla="*/ 14 h 82"/>
                <a:gd name="T40" fmla="*/ 41 w 82"/>
                <a:gd name="T41" fmla="*/ 0 h 82"/>
                <a:gd name="T42" fmla="*/ 12 w 82"/>
                <a:gd name="T43" fmla="*/ 13 h 82"/>
                <a:gd name="T44" fmla="*/ 10 w 82"/>
                <a:gd name="T45" fmla="*/ 15 h 82"/>
                <a:gd name="T46" fmla="*/ 7 w 82"/>
                <a:gd name="T47" fmla="*/ 18 h 82"/>
                <a:gd name="T48" fmla="*/ 5 w 82"/>
                <a:gd name="T49" fmla="*/ 22 h 82"/>
                <a:gd name="T50" fmla="*/ 4 w 82"/>
                <a:gd name="T51" fmla="*/ 25 h 82"/>
                <a:gd name="T52" fmla="*/ 1 w 82"/>
                <a:gd name="T53" fmla="*/ 33 h 82"/>
                <a:gd name="T54" fmla="*/ 1 w 82"/>
                <a:gd name="T55" fmla="*/ 37 h 82"/>
                <a:gd name="T56" fmla="*/ 0 w 82"/>
                <a:gd name="T57" fmla="*/ 41 h 82"/>
                <a:gd name="T58" fmla="*/ 3 w 82"/>
                <a:gd name="T59" fmla="*/ 55 h 82"/>
                <a:gd name="T60" fmla="*/ 5 w 82"/>
                <a:gd name="T61" fmla="*/ 60 h 82"/>
                <a:gd name="T62" fmla="*/ 41 w 82"/>
                <a:gd name="T63" fmla="*/ 12 h 82"/>
                <a:gd name="T64" fmla="*/ 70 w 82"/>
                <a:gd name="T65" fmla="*/ 41 h 82"/>
                <a:gd name="T66" fmla="*/ 41 w 82"/>
                <a:gd name="T67" fmla="*/ 70 h 82"/>
                <a:gd name="T68" fmla="*/ 12 w 82"/>
                <a:gd name="T69" fmla="*/ 41 h 82"/>
                <a:gd name="T70" fmla="*/ 41 w 82"/>
                <a:gd name="T71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" h="82">
                  <a:moveTo>
                    <a:pt x="5" y="60"/>
                  </a:moveTo>
                  <a:cubicBezTo>
                    <a:pt x="6" y="62"/>
                    <a:pt x="7" y="63"/>
                    <a:pt x="7" y="64"/>
                  </a:cubicBezTo>
                  <a:cubicBezTo>
                    <a:pt x="8" y="64"/>
                    <a:pt x="8" y="65"/>
                    <a:pt x="9" y="66"/>
                  </a:cubicBezTo>
                  <a:cubicBezTo>
                    <a:pt x="9" y="66"/>
                    <a:pt x="10" y="67"/>
                    <a:pt x="10" y="68"/>
                  </a:cubicBezTo>
                  <a:cubicBezTo>
                    <a:pt x="11" y="68"/>
                    <a:pt x="12" y="69"/>
                    <a:pt x="12" y="70"/>
                  </a:cubicBezTo>
                  <a:cubicBezTo>
                    <a:pt x="13" y="71"/>
                    <a:pt x="14" y="72"/>
                    <a:pt x="15" y="72"/>
                  </a:cubicBezTo>
                  <a:cubicBezTo>
                    <a:pt x="16" y="73"/>
                    <a:pt x="16" y="73"/>
                    <a:pt x="17" y="74"/>
                  </a:cubicBezTo>
                  <a:cubicBezTo>
                    <a:pt x="18" y="74"/>
                    <a:pt x="19" y="75"/>
                    <a:pt x="20" y="76"/>
                  </a:cubicBezTo>
                  <a:cubicBezTo>
                    <a:pt x="23" y="78"/>
                    <a:pt x="26" y="79"/>
                    <a:pt x="29" y="80"/>
                  </a:cubicBezTo>
                  <a:cubicBezTo>
                    <a:pt x="33" y="81"/>
                    <a:pt x="37" y="82"/>
                    <a:pt x="41" y="82"/>
                  </a:cubicBezTo>
                  <a:cubicBezTo>
                    <a:pt x="53" y="82"/>
                    <a:pt x="64" y="77"/>
                    <a:pt x="71" y="68"/>
                  </a:cubicBezTo>
                  <a:cubicBezTo>
                    <a:pt x="73" y="67"/>
                    <a:pt x="74" y="65"/>
                    <a:pt x="75" y="64"/>
                  </a:cubicBezTo>
                  <a:cubicBezTo>
                    <a:pt x="77" y="61"/>
                    <a:pt x="78" y="58"/>
                    <a:pt x="79" y="55"/>
                  </a:cubicBezTo>
                  <a:cubicBezTo>
                    <a:pt x="81" y="51"/>
                    <a:pt x="82" y="46"/>
                    <a:pt x="82" y="41"/>
                  </a:cubicBezTo>
                  <a:cubicBezTo>
                    <a:pt x="82" y="40"/>
                    <a:pt x="82" y="38"/>
                    <a:pt x="82" y="37"/>
                  </a:cubicBezTo>
                  <a:cubicBezTo>
                    <a:pt x="81" y="36"/>
                    <a:pt x="81" y="34"/>
                    <a:pt x="81" y="33"/>
                  </a:cubicBezTo>
                  <a:cubicBezTo>
                    <a:pt x="80" y="30"/>
                    <a:pt x="80" y="28"/>
                    <a:pt x="79" y="25"/>
                  </a:cubicBezTo>
                  <a:cubicBezTo>
                    <a:pt x="78" y="24"/>
                    <a:pt x="78" y="23"/>
                    <a:pt x="77" y="22"/>
                  </a:cubicBezTo>
                  <a:cubicBezTo>
                    <a:pt x="76" y="20"/>
                    <a:pt x="76" y="19"/>
                    <a:pt x="75" y="18"/>
                  </a:cubicBezTo>
                  <a:cubicBezTo>
                    <a:pt x="74" y="17"/>
                    <a:pt x="73" y="15"/>
                    <a:pt x="71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30" y="0"/>
                    <a:pt x="19" y="5"/>
                    <a:pt x="12" y="13"/>
                  </a:cubicBezTo>
                  <a:cubicBezTo>
                    <a:pt x="11" y="14"/>
                    <a:pt x="10" y="14"/>
                    <a:pt x="10" y="15"/>
                  </a:cubicBezTo>
                  <a:cubicBezTo>
                    <a:pt x="9" y="16"/>
                    <a:pt x="8" y="17"/>
                    <a:pt x="7" y="18"/>
                  </a:cubicBezTo>
                  <a:cubicBezTo>
                    <a:pt x="7" y="19"/>
                    <a:pt x="6" y="20"/>
                    <a:pt x="5" y="22"/>
                  </a:cubicBezTo>
                  <a:cubicBezTo>
                    <a:pt x="5" y="23"/>
                    <a:pt x="4" y="24"/>
                    <a:pt x="4" y="25"/>
                  </a:cubicBezTo>
                  <a:cubicBezTo>
                    <a:pt x="3" y="28"/>
                    <a:pt x="2" y="30"/>
                    <a:pt x="1" y="33"/>
                  </a:cubicBezTo>
                  <a:cubicBezTo>
                    <a:pt x="1" y="34"/>
                    <a:pt x="1" y="36"/>
                    <a:pt x="1" y="37"/>
                  </a:cubicBezTo>
                  <a:cubicBezTo>
                    <a:pt x="0" y="38"/>
                    <a:pt x="0" y="40"/>
                    <a:pt x="0" y="41"/>
                  </a:cubicBezTo>
                  <a:cubicBezTo>
                    <a:pt x="0" y="46"/>
                    <a:pt x="1" y="51"/>
                    <a:pt x="3" y="55"/>
                  </a:cubicBezTo>
                  <a:cubicBezTo>
                    <a:pt x="4" y="57"/>
                    <a:pt x="4" y="59"/>
                    <a:pt x="5" y="60"/>
                  </a:cubicBezTo>
                  <a:close/>
                  <a:moveTo>
                    <a:pt x="41" y="12"/>
                  </a:moveTo>
                  <a:cubicBezTo>
                    <a:pt x="57" y="12"/>
                    <a:pt x="70" y="25"/>
                    <a:pt x="70" y="41"/>
                  </a:cubicBezTo>
                  <a:cubicBezTo>
                    <a:pt x="70" y="57"/>
                    <a:pt x="57" y="70"/>
                    <a:pt x="41" y="70"/>
                  </a:cubicBezTo>
                  <a:cubicBezTo>
                    <a:pt x="25" y="70"/>
                    <a:pt x="12" y="57"/>
                    <a:pt x="12" y="41"/>
                  </a:cubicBezTo>
                  <a:cubicBezTo>
                    <a:pt x="12" y="25"/>
                    <a:pt x="2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23" name="Freeform 43"/>
            <p:cNvSpPr>
              <a:spLocks noEditPoints="1"/>
            </p:cNvSpPr>
            <p:nvPr/>
          </p:nvSpPr>
          <p:spPr bwMode="auto">
            <a:xfrm>
              <a:off x="6019801" y="3589338"/>
              <a:ext cx="684213" cy="688975"/>
            </a:xfrm>
            <a:custGeom>
              <a:avLst/>
              <a:gdLst>
                <a:gd name="T0" fmla="*/ 119 w 238"/>
                <a:gd name="T1" fmla="*/ 0 h 239"/>
                <a:gd name="T2" fmla="*/ 0 w 238"/>
                <a:gd name="T3" fmla="*/ 119 h 239"/>
                <a:gd name="T4" fmla="*/ 119 w 238"/>
                <a:gd name="T5" fmla="*/ 239 h 239"/>
                <a:gd name="T6" fmla="*/ 238 w 238"/>
                <a:gd name="T7" fmla="*/ 119 h 239"/>
                <a:gd name="T8" fmla="*/ 119 w 238"/>
                <a:gd name="T9" fmla="*/ 0 h 239"/>
                <a:gd name="T10" fmla="*/ 139 w 238"/>
                <a:gd name="T11" fmla="*/ 66 h 239"/>
                <a:gd name="T12" fmla="*/ 166 w 238"/>
                <a:gd name="T13" fmla="*/ 66 h 239"/>
                <a:gd name="T14" fmla="*/ 166 w 238"/>
                <a:gd name="T15" fmla="*/ 78 h 239"/>
                <a:gd name="T16" fmla="*/ 139 w 238"/>
                <a:gd name="T17" fmla="*/ 78 h 239"/>
                <a:gd name="T18" fmla="*/ 139 w 238"/>
                <a:gd name="T19" fmla="*/ 66 h 239"/>
                <a:gd name="T20" fmla="*/ 182 w 238"/>
                <a:gd name="T21" fmla="*/ 186 h 239"/>
                <a:gd name="T22" fmla="*/ 40 w 238"/>
                <a:gd name="T23" fmla="*/ 186 h 239"/>
                <a:gd name="T24" fmla="*/ 40 w 238"/>
                <a:gd name="T25" fmla="*/ 82 h 239"/>
                <a:gd name="T26" fmla="*/ 182 w 238"/>
                <a:gd name="T27" fmla="*/ 82 h 239"/>
                <a:gd name="T28" fmla="*/ 182 w 238"/>
                <a:gd name="T29" fmla="*/ 18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8" h="239">
                  <a:moveTo>
                    <a:pt x="119" y="0"/>
                  </a:moveTo>
                  <a:cubicBezTo>
                    <a:pt x="53" y="0"/>
                    <a:pt x="0" y="54"/>
                    <a:pt x="0" y="119"/>
                  </a:cubicBezTo>
                  <a:cubicBezTo>
                    <a:pt x="0" y="185"/>
                    <a:pt x="53" y="239"/>
                    <a:pt x="119" y="239"/>
                  </a:cubicBezTo>
                  <a:cubicBezTo>
                    <a:pt x="185" y="239"/>
                    <a:pt x="238" y="185"/>
                    <a:pt x="238" y="119"/>
                  </a:cubicBezTo>
                  <a:cubicBezTo>
                    <a:pt x="238" y="54"/>
                    <a:pt x="185" y="0"/>
                    <a:pt x="119" y="0"/>
                  </a:cubicBezTo>
                  <a:close/>
                  <a:moveTo>
                    <a:pt x="139" y="66"/>
                  </a:moveTo>
                  <a:cubicBezTo>
                    <a:pt x="166" y="66"/>
                    <a:pt x="166" y="66"/>
                    <a:pt x="166" y="66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39" y="78"/>
                    <a:pt x="139" y="78"/>
                    <a:pt x="139" y="78"/>
                  </a:cubicBezTo>
                  <a:lnTo>
                    <a:pt x="139" y="66"/>
                  </a:lnTo>
                  <a:close/>
                  <a:moveTo>
                    <a:pt x="182" y="186"/>
                  </a:moveTo>
                  <a:cubicBezTo>
                    <a:pt x="40" y="186"/>
                    <a:pt x="40" y="186"/>
                    <a:pt x="40" y="18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182" y="82"/>
                    <a:pt x="182" y="82"/>
                    <a:pt x="182" y="82"/>
                  </a:cubicBezTo>
                  <a:lnTo>
                    <a:pt x="182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24" name="Rectangle 44"/>
            <p:cNvSpPr>
              <a:spLocks noChangeArrowheads="1"/>
            </p:cNvSpPr>
            <p:nvPr/>
          </p:nvSpPr>
          <p:spPr bwMode="auto">
            <a:xfrm>
              <a:off x="6416676" y="3860800"/>
              <a:ext cx="841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25" name="Freeform 45"/>
          <p:cNvSpPr>
            <a:spLocks noEditPoints="1"/>
          </p:cNvSpPr>
          <p:nvPr/>
        </p:nvSpPr>
        <p:spPr bwMode="auto">
          <a:xfrm>
            <a:off x="10114674" y="2944093"/>
            <a:ext cx="1697676" cy="1700856"/>
          </a:xfrm>
          <a:custGeom>
            <a:avLst/>
            <a:gdLst>
              <a:gd name="T0" fmla="*/ 0 w 342"/>
              <a:gd name="T1" fmla="*/ 171 h 342"/>
              <a:gd name="T2" fmla="*/ 342 w 342"/>
              <a:gd name="T3" fmla="*/ 171 h 342"/>
              <a:gd name="T4" fmla="*/ 48 w 342"/>
              <a:gd name="T5" fmla="*/ 140 h 342"/>
              <a:gd name="T6" fmla="*/ 108 w 342"/>
              <a:gd name="T7" fmla="*/ 164 h 342"/>
              <a:gd name="T8" fmla="*/ 48 w 342"/>
              <a:gd name="T9" fmla="*/ 140 h 342"/>
              <a:gd name="T10" fmla="*/ 109 w 342"/>
              <a:gd name="T11" fmla="*/ 171 h 342"/>
              <a:gd name="T12" fmla="*/ 66 w 342"/>
              <a:gd name="T13" fmla="*/ 209 h 342"/>
              <a:gd name="T14" fmla="*/ 95 w 342"/>
              <a:gd name="T15" fmla="*/ 283 h 342"/>
              <a:gd name="T16" fmla="*/ 95 w 342"/>
              <a:gd name="T17" fmla="*/ 245 h 342"/>
              <a:gd name="T18" fmla="*/ 95 w 342"/>
              <a:gd name="T19" fmla="*/ 283 h 342"/>
              <a:gd name="T20" fmla="*/ 67 w 342"/>
              <a:gd name="T21" fmla="*/ 216 h 342"/>
              <a:gd name="T22" fmla="*/ 114 w 342"/>
              <a:gd name="T23" fmla="*/ 239 h 342"/>
              <a:gd name="T24" fmla="*/ 169 w 342"/>
              <a:gd name="T25" fmla="*/ 239 h 342"/>
              <a:gd name="T26" fmla="*/ 120 w 342"/>
              <a:gd name="T27" fmla="*/ 216 h 342"/>
              <a:gd name="T28" fmla="*/ 169 w 342"/>
              <a:gd name="T29" fmla="*/ 239 h 342"/>
              <a:gd name="T30" fmla="*/ 119 w 342"/>
              <a:gd name="T31" fmla="*/ 209 h 342"/>
              <a:gd name="T32" fmla="*/ 175 w 342"/>
              <a:gd name="T33" fmla="*/ 171 h 342"/>
              <a:gd name="T34" fmla="*/ 116 w 342"/>
              <a:gd name="T35" fmla="*/ 164 h 342"/>
              <a:gd name="T36" fmla="*/ 177 w 342"/>
              <a:gd name="T37" fmla="*/ 140 h 342"/>
              <a:gd name="T38" fmla="*/ 116 w 342"/>
              <a:gd name="T39" fmla="*/ 164 h 342"/>
              <a:gd name="T40" fmla="*/ 177 w 342"/>
              <a:gd name="T41" fmla="*/ 264 h 342"/>
              <a:gd name="T42" fmla="*/ 215 w 342"/>
              <a:gd name="T43" fmla="*/ 264 h 342"/>
              <a:gd name="T44" fmla="*/ 217 w 342"/>
              <a:gd name="T45" fmla="*/ 239 h 342"/>
              <a:gd name="T46" fmla="*/ 178 w 342"/>
              <a:gd name="T47" fmla="*/ 216 h 342"/>
              <a:gd name="T48" fmla="*/ 217 w 342"/>
              <a:gd name="T49" fmla="*/ 239 h 342"/>
              <a:gd name="T50" fmla="*/ 179 w 342"/>
              <a:gd name="T51" fmla="*/ 209 h 342"/>
              <a:gd name="T52" fmla="*/ 235 w 342"/>
              <a:gd name="T53" fmla="*/ 171 h 342"/>
              <a:gd name="T54" fmla="*/ 283 w 342"/>
              <a:gd name="T55" fmla="*/ 126 h 342"/>
              <a:gd name="T56" fmla="*/ 241 w 342"/>
              <a:gd name="T57" fmla="*/ 149 h 342"/>
              <a:gd name="T58" fmla="*/ 182 w 342"/>
              <a:gd name="T59" fmla="*/ 164 h 342"/>
              <a:gd name="T60" fmla="*/ 220 w 342"/>
              <a:gd name="T61" fmla="*/ 140 h 342"/>
              <a:gd name="T62" fmla="*/ 252 w 342"/>
              <a:gd name="T63" fmla="*/ 107 h 342"/>
              <a:gd name="T64" fmla="*/ 260 w 342"/>
              <a:gd name="T65" fmla="*/ 103 h 342"/>
              <a:gd name="T66" fmla="*/ 283 w 342"/>
              <a:gd name="T67" fmla="*/ 126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2" h="342">
                <a:moveTo>
                  <a:pt x="171" y="0"/>
                </a:moveTo>
                <a:cubicBezTo>
                  <a:pt x="76" y="0"/>
                  <a:pt x="0" y="77"/>
                  <a:pt x="0" y="171"/>
                </a:cubicBezTo>
                <a:cubicBezTo>
                  <a:pt x="0" y="266"/>
                  <a:pt x="76" y="342"/>
                  <a:pt x="171" y="342"/>
                </a:cubicBezTo>
                <a:cubicBezTo>
                  <a:pt x="265" y="342"/>
                  <a:pt x="342" y="266"/>
                  <a:pt x="342" y="171"/>
                </a:cubicBezTo>
                <a:cubicBezTo>
                  <a:pt x="342" y="77"/>
                  <a:pt x="265" y="0"/>
                  <a:pt x="171" y="0"/>
                </a:cubicBezTo>
                <a:close/>
                <a:moveTo>
                  <a:pt x="48" y="140"/>
                </a:moveTo>
                <a:cubicBezTo>
                  <a:pt x="106" y="140"/>
                  <a:pt x="106" y="140"/>
                  <a:pt x="106" y="140"/>
                </a:cubicBezTo>
                <a:cubicBezTo>
                  <a:pt x="108" y="164"/>
                  <a:pt x="108" y="164"/>
                  <a:pt x="108" y="164"/>
                </a:cubicBezTo>
                <a:cubicBezTo>
                  <a:pt x="54" y="164"/>
                  <a:pt x="54" y="164"/>
                  <a:pt x="54" y="164"/>
                </a:cubicBezTo>
                <a:lnTo>
                  <a:pt x="48" y="140"/>
                </a:lnTo>
                <a:close/>
                <a:moveTo>
                  <a:pt x="56" y="171"/>
                </a:moveTo>
                <a:cubicBezTo>
                  <a:pt x="109" y="171"/>
                  <a:pt x="109" y="171"/>
                  <a:pt x="109" y="171"/>
                </a:cubicBezTo>
                <a:cubicBezTo>
                  <a:pt x="112" y="209"/>
                  <a:pt x="112" y="209"/>
                  <a:pt x="112" y="209"/>
                </a:cubicBezTo>
                <a:cubicBezTo>
                  <a:pt x="66" y="209"/>
                  <a:pt x="66" y="209"/>
                  <a:pt x="66" y="209"/>
                </a:cubicBezTo>
                <a:lnTo>
                  <a:pt x="56" y="171"/>
                </a:lnTo>
                <a:close/>
                <a:moveTo>
                  <a:pt x="95" y="283"/>
                </a:moveTo>
                <a:cubicBezTo>
                  <a:pt x="85" y="283"/>
                  <a:pt x="76" y="275"/>
                  <a:pt x="76" y="264"/>
                </a:cubicBezTo>
                <a:cubicBezTo>
                  <a:pt x="76" y="254"/>
                  <a:pt x="85" y="245"/>
                  <a:pt x="95" y="245"/>
                </a:cubicBezTo>
                <a:cubicBezTo>
                  <a:pt x="106" y="245"/>
                  <a:pt x="114" y="254"/>
                  <a:pt x="114" y="264"/>
                </a:cubicBezTo>
                <a:cubicBezTo>
                  <a:pt x="114" y="275"/>
                  <a:pt x="106" y="283"/>
                  <a:pt x="95" y="283"/>
                </a:cubicBezTo>
                <a:close/>
                <a:moveTo>
                  <a:pt x="73" y="239"/>
                </a:moveTo>
                <a:cubicBezTo>
                  <a:pt x="67" y="216"/>
                  <a:pt x="67" y="216"/>
                  <a:pt x="67" y="216"/>
                </a:cubicBezTo>
                <a:cubicBezTo>
                  <a:pt x="113" y="216"/>
                  <a:pt x="113" y="216"/>
                  <a:pt x="113" y="216"/>
                </a:cubicBezTo>
                <a:cubicBezTo>
                  <a:pt x="114" y="239"/>
                  <a:pt x="114" y="239"/>
                  <a:pt x="114" y="239"/>
                </a:cubicBezTo>
                <a:lnTo>
                  <a:pt x="73" y="239"/>
                </a:lnTo>
                <a:close/>
                <a:moveTo>
                  <a:pt x="169" y="239"/>
                </a:moveTo>
                <a:cubicBezTo>
                  <a:pt x="122" y="239"/>
                  <a:pt x="122" y="239"/>
                  <a:pt x="122" y="239"/>
                </a:cubicBezTo>
                <a:cubicBezTo>
                  <a:pt x="120" y="216"/>
                  <a:pt x="120" y="216"/>
                  <a:pt x="120" y="216"/>
                </a:cubicBezTo>
                <a:cubicBezTo>
                  <a:pt x="171" y="216"/>
                  <a:pt x="171" y="216"/>
                  <a:pt x="171" y="216"/>
                </a:cubicBezTo>
                <a:lnTo>
                  <a:pt x="169" y="239"/>
                </a:lnTo>
                <a:close/>
                <a:moveTo>
                  <a:pt x="171" y="209"/>
                </a:moveTo>
                <a:cubicBezTo>
                  <a:pt x="119" y="209"/>
                  <a:pt x="119" y="209"/>
                  <a:pt x="119" y="209"/>
                </a:cubicBezTo>
                <a:cubicBezTo>
                  <a:pt x="116" y="171"/>
                  <a:pt x="116" y="171"/>
                  <a:pt x="116" y="171"/>
                </a:cubicBezTo>
                <a:cubicBezTo>
                  <a:pt x="175" y="171"/>
                  <a:pt x="175" y="171"/>
                  <a:pt x="175" y="171"/>
                </a:cubicBezTo>
                <a:lnTo>
                  <a:pt x="171" y="209"/>
                </a:lnTo>
                <a:close/>
                <a:moveTo>
                  <a:pt x="116" y="164"/>
                </a:moveTo>
                <a:cubicBezTo>
                  <a:pt x="114" y="140"/>
                  <a:pt x="114" y="140"/>
                  <a:pt x="114" y="140"/>
                </a:cubicBezTo>
                <a:cubicBezTo>
                  <a:pt x="177" y="140"/>
                  <a:pt x="177" y="140"/>
                  <a:pt x="177" y="140"/>
                </a:cubicBezTo>
                <a:cubicBezTo>
                  <a:pt x="175" y="164"/>
                  <a:pt x="175" y="164"/>
                  <a:pt x="175" y="164"/>
                </a:cubicBezTo>
                <a:lnTo>
                  <a:pt x="116" y="164"/>
                </a:lnTo>
                <a:close/>
                <a:moveTo>
                  <a:pt x="196" y="283"/>
                </a:moveTo>
                <a:cubicBezTo>
                  <a:pt x="185" y="283"/>
                  <a:pt x="177" y="275"/>
                  <a:pt x="177" y="264"/>
                </a:cubicBezTo>
                <a:cubicBezTo>
                  <a:pt x="177" y="254"/>
                  <a:pt x="185" y="245"/>
                  <a:pt x="196" y="245"/>
                </a:cubicBezTo>
                <a:cubicBezTo>
                  <a:pt x="206" y="245"/>
                  <a:pt x="215" y="254"/>
                  <a:pt x="215" y="264"/>
                </a:cubicBezTo>
                <a:cubicBezTo>
                  <a:pt x="215" y="275"/>
                  <a:pt x="206" y="283"/>
                  <a:pt x="196" y="283"/>
                </a:cubicBezTo>
                <a:close/>
                <a:moveTo>
                  <a:pt x="217" y="239"/>
                </a:moveTo>
                <a:cubicBezTo>
                  <a:pt x="176" y="239"/>
                  <a:pt x="176" y="239"/>
                  <a:pt x="176" y="239"/>
                </a:cubicBezTo>
                <a:cubicBezTo>
                  <a:pt x="178" y="216"/>
                  <a:pt x="178" y="216"/>
                  <a:pt x="178" y="216"/>
                </a:cubicBezTo>
                <a:cubicBezTo>
                  <a:pt x="223" y="216"/>
                  <a:pt x="223" y="216"/>
                  <a:pt x="223" y="216"/>
                </a:cubicBezTo>
                <a:lnTo>
                  <a:pt x="217" y="239"/>
                </a:lnTo>
                <a:close/>
                <a:moveTo>
                  <a:pt x="225" y="209"/>
                </a:moveTo>
                <a:cubicBezTo>
                  <a:pt x="179" y="209"/>
                  <a:pt x="179" y="209"/>
                  <a:pt x="179" y="209"/>
                </a:cubicBezTo>
                <a:cubicBezTo>
                  <a:pt x="182" y="171"/>
                  <a:pt x="182" y="171"/>
                  <a:pt x="182" y="171"/>
                </a:cubicBezTo>
                <a:cubicBezTo>
                  <a:pt x="235" y="171"/>
                  <a:pt x="235" y="171"/>
                  <a:pt x="235" y="171"/>
                </a:cubicBezTo>
                <a:lnTo>
                  <a:pt x="225" y="209"/>
                </a:lnTo>
                <a:close/>
                <a:moveTo>
                  <a:pt x="283" y="126"/>
                </a:moveTo>
                <a:cubicBezTo>
                  <a:pt x="264" y="126"/>
                  <a:pt x="264" y="126"/>
                  <a:pt x="264" y="126"/>
                </a:cubicBezTo>
                <a:cubicBezTo>
                  <a:pt x="256" y="133"/>
                  <a:pt x="249" y="141"/>
                  <a:pt x="241" y="149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4" y="140"/>
                  <a:pt x="184" y="140"/>
                  <a:pt x="184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39"/>
                  <a:pt x="221" y="138"/>
                  <a:pt x="222" y="137"/>
                </a:cubicBezTo>
                <a:cubicBezTo>
                  <a:pt x="232" y="127"/>
                  <a:pt x="242" y="117"/>
                  <a:pt x="252" y="107"/>
                </a:cubicBezTo>
                <a:cubicBezTo>
                  <a:pt x="252" y="107"/>
                  <a:pt x="253" y="106"/>
                  <a:pt x="254" y="105"/>
                </a:cubicBezTo>
                <a:cubicBezTo>
                  <a:pt x="256" y="104"/>
                  <a:pt x="258" y="103"/>
                  <a:pt x="260" y="103"/>
                </a:cubicBezTo>
                <a:cubicBezTo>
                  <a:pt x="283" y="103"/>
                  <a:pt x="283" y="103"/>
                  <a:pt x="283" y="103"/>
                </a:cubicBezTo>
                <a:cubicBezTo>
                  <a:pt x="297" y="103"/>
                  <a:pt x="297" y="126"/>
                  <a:pt x="283" y="1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5125551" y="9525665"/>
            <a:ext cx="1752440" cy="1752896"/>
            <a:chOff x="8089901" y="4441825"/>
            <a:chExt cx="1016000" cy="1016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7" name="Rectangle 46"/>
            <p:cNvSpPr>
              <a:spLocks noChangeArrowheads="1"/>
            </p:cNvSpPr>
            <p:nvPr/>
          </p:nvSpPr>
          <p:spPr bwMode="auto">
            <a:xfrm>
              <a:off x="8507413" y="4703763"/>
              <a:ext cx="255588" cy="134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28" name="Freeform 47"/>
            <p:cNvSpPr>
              <a:spLocks noEditPoints="1"/>
            </p:cNvSpPr>
            <p:nvPr/>
          </p:nvSpPr>
          <p:spPr bwMode="auto">
            <a:xfrm>
              <a:off x="8089901" y="4441825"/>
              <a:ext cx="1016000" cy="1016000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271 w 353"/>
                <a:gd name="T11" fmla="*/ 280 h 353"/>
                <a:gd name="T12" fmla="*/ 107 w 353"/>
                <a:gd name="T13" fmla="*/ 280 h 353"/>
                <a:gd name="T14" fmla="*/ 107 w 353"/>
                <a:gd name="T15" fmla="*/ 257 h 353"/>
                <a:gd name="T16" fmla="*/ 98 w 353"/>
                <a:gd name="T17" fmla="*/ 259 h 353"/>
                <a:gd name="T18" fmla="*/ 93 w 353"/>
                <a:gd name="T19" fmla="*/ 278 h 353"/>
                <a:gd name="T20" fmla="*/ 82 w 353"/>
                <a:gd name="T21" fmla="*/ 278 h 353"/>
                <a:gd name="T22" fmla="*/ 89 w 353"/>
                <a:gd name="T23" fmla="*/ 251 h 353"/>
                <a:gd name="T24" fmla="*/ 107 w 353"/>
                <a:gd name="T25" fmla="*/ 245 h 353"/>
                <a:gd name="T26" fmla="*/ 107 w 353"/>
                <a:gd name="T27" fmla="*/ 213 h 353"/>
                <a:gd name="T28" fmla="*/ 98 w 353"/>
                <a:gd name="T29" fmla="*/ 215 h 353"/>
                <a:gd name="T30" fmla="*/ 93 w 353"/>
                <a:gd name="T31" fmla="*/ 234 h 353"/>
                <a:gd name="T32" fmla="*/ 82 w 353"/>
                <a:gd name="T33" fmla="*/ 234 h 353"/>
                <a:gd name="T34" fmla="*/ 89 w 353"/>
                <a:gd name="T35" fmla="*/ 207 h 353"/>
                <a:gd name="T36" fmla="*/ 107 w 353"/>
                <a:gd name="T37" fmla="*/ 201 h 353"/>
                <a:gd name="T38" fmla="*/ 107 w 353"/>
                <a:gd name="T39" fmla="*/ 169 h 353"/>
                <a:gd name="T40" fmla="*/ 98 w 353"/>
                <a:gd name="T41" fmla="*/ 171 h 353"/>
                <a:gd name="T42" fmla="*/ 93 w 353"/>
                <a:gd name="T43" fmla="*/ 190 h 353"/>
                <a:gd name="T44" fmla="*/ 82 w 353"/>
                <a:gd name="T45" fmla="*/ 190 h 353"/>
                <a:gd name="T46" fmla="*/ 89 w 353"/>
                <a:gd name="T47" fmla="*/ 163 h 353"/>
                <a:gd name="T48" fmla="*/ 107 w 353"/>
                <a:gd name="T49" fmla="*/ 157 h 353"/>
                <a:gd name="T50" fmla="*/ 107 w 353"/>
                <a:gd name="T51" fmla="*/ 125 h 353"/>
                <a:gd name="T52" fmla="*/ 98 w 353"/>
                <a:gd name="T53" fmla="*/ 127 h 353"/>
                <a:gd name="T54" fmla="*/ 93 w 353"/>
                <a:gd name="T55" fmla="*/ 146 h 353"/>
                <a:gd name="T56" fmla="*/ 82 w 353"/>
                <a:gd name="T57" fmla="*/ 146 h 353"/>
                <a:gd name="T58" fmla="*/ 89 w 353"/>
                <a:gd name="T59" fmla="*/ 119 h 353"/>
                <a:gd name="T60" fmla="*/ 107 w 353"/>
                <a:gd name="T61" fmla="*/ 113 h 353"/>
                <a:gd name="T62" fmla="*/ 107 w 353"/>
                <a:gd name="T63" fmla="*/ 81 h 353"/>
                <a:gd name="T64" fmla="*/ 98 w 353"/>
                <a:gd name="T65" fmla="*/ 83 h 353"/>
                <a:gd name="T66" fmla="*/ 93 w 353"/>
                <a:gd name="T67" fmla="*/ 102 h 353"/>
                <a:gd name="T68" fmla="*/ 82 w 353"/>
                <a:gd name="T69" fmla="*/ 102 h 353"/>
                <a:gd name="T70" fmla="*/ 89 w 353"/>
                <a:gd name="T71" fmla="*/ 75 h 353"/>
                <a:gd name="T72" fmla="*/ 107 w 353"/>
                <a:gd name="T73" fmla="*/ 69 h 353"/>
                <a:gd name="T74" fmla="*/ 107 w 353"/>
                <a:gd name="T75" fmla="*/ 69 h 353"/>
                <a:gd name="T76" fmla="*/ 271 w 353"/>
                <a:gd name="T77" fmla="*/ 69 h 353"/>
                <a:gd name="T78" fmla="*/ 271 w 353"/>
                <a:gd name="T79" fmla="*/ 28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271" y="280"/>
                  </a:moveTo>
                  <a:cubicBezTo>
                    <a:pt x="107" y="280"/>
                    <a:pt x="107" y="280"/>
                    <a:pt x="107" y="280"/>
                  </a:cubicBezTo>
                  <a:cubicBezTo>
                    <a:pt x="107" y="257"/>
                    <a:pt x="107" y="257"/>
                    <a:pt x="107" y="257"/>
                  </a:cubicBezTo>
                  <a:cubicBezTo>
                    <a:pt x="104" y="257"/>
                    <a:pt x="100" y="257"/>
                    <a:pt x="98" y="259"/>
                  </a:cubicBezTo>
                  <a:cubicBezTo>
                    <a:pt x="92" y="263"/>
                    <a:pt x="93" y="272"/>
                    <a:pt x="93" y="278"/>
                  </a:cubicBezTo>
                  <a:cubicBezTo>
                    <a:pt x="94" y="285"/>
                    <a:pt x="82" y="285"/>
                    <a:pt x="82" y="278"/>
                  </a:cubicBezTo>
                  <a:cubicBezTo>
                    <a:pt x="81" y="268"/>
                    <a:pt x="82" y="258"/>
                    <a:pt x="89" y="251"/>
                  </a:cubicBezTo>
                  <a:cubicBezTo>
                    <a:pt x="94" y="247"/>
                    <a:pt x="101" y="245"/>
                    <a:pt x="107" y="245"/>
                  </a:cubicBezTo>
                  <a:cubicBezTo>
                    <a:pt x="107" y="213"/>
                    <a:pt x="107" y="213"/>
                    <a:pt x="107" y="213"/>
                  </a:cubicBezTo>
                  <a:cubicBezTo>
                    <a:pt x="104" y="213"/>
                    <a:pt x="100" y="213"/>
                    <a:pt x="98" y="215"/>
                  </a:cubicBezTo>
                  <a:cubicBezTo>
                    <a:pt x="92" y="219"/>
                    <a:pt x="93" y="228"/>
                    <a:pt x="93" y="234"/>
                  </a:cubicBezTo>
                  <a:cubicBezTo>
                    <a:pt x="94" y="241"/>
                    <a:pt x="82" y="241"/>
                    <a:pt x="82" y="234"/>
                  </a:cubicBezTo>
                  <a:cubicBezTo>
                    <a:pt x="81" y="224"/>
                    <a:pt x="82" y="214"/>
                    <a:pt x="89" y="207"/>
                  </a:cubicBezTo>
                  <a:cubicBezTo>
                    <a:pt x="94" y="202"/>
                    <a:pt x="101" y="201"/>
                    <a:pt x="107" y="201"/>
                  </a:cubicBezTo>
                  <a:cubicBezTo>
                    <a:pt x="107" y="169"/>
                    <a:pt x="107" y="169"/>
                    <a:pt x="107" y="169"/>
                  </a:cubicBezTo>
                  <a:cubicBezTo>
                    <a:pt x="104" y="169"/>
                    <a:pt x="100" y="169"/>
                    <a:pt x="98" y="171"/>
                  </a:cubicBezTo>
                  <a:cubicBezTo>
                    <a:pt x="92" y="175"/>
                    <a:pt x="93" y="184"/>
                    <a:pt x="93" y="190"/>
                  </a:cubicBezTo>
                  <a:cubicBezTo>
                    <a:pt x="94" y="197"/>
                    <a:pt x="82" y="197"/>
                    <a:pt x="82" y="190"/>
                  </a:cubicBezTo>
                  <a:cubicBezTo>
                    <a:pt x="81" y="180"/>
                    <a:pt x="82" y="170"/>
                    <a:pt x="89" y="163"/>
                  </a:cubicBezTo>
                  <a:cubicBezTo>
                    <a:pt x="94" y="158"/>
                    <a:pt x="101" y="157"/>
                    <a:pt x="107" y="157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4" y="125"/>
                    <a:pt x="100" y="125"/>
                    <a:pt x="98" y="127"/>
                  </a:cubicBezTo>
                  <a:cubicBezTo>
                    <a:pt x="92" y="131"/>
                    <a:pt x="93" y="140"/>
                    <a:pt x="93" y="146"/>
                  </a:cubicBezTo>
                  <a:cubicBezTo>
                    <a:pt x="94" y="153"/>
                    <a:pt x="82" y="153"/>
                    <a:pt x="82" y="146"/>
                  </a:cubicBezTo>
                  <a:cubicBezTo>
                    <a:pt x="81" y="136"/>
                    <a:pt x="82" y="126"/>
                    <a:pt x="89" y="119"/>
                  </a:cubicBezTo>
                  <a:cubicBezTo>
                    <a:pt x="94" y="114"/>
                    <a:pt x="101" y="113"/>
                    <a:pt x="107" y="113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04" y="81"/>
                    <a:pt x="100" y="81"/>
                    <a:pt x="98" y="83"/>
                  </a:cubicBezTo>
                  <a:cubicBezTo>
                    <a:pt x="92" y="87"/>
                    <a:pt x="93" y="96"/>
                    <a:pt x="93" y="102"/>
                  </a:cubicBezTo>
                  <a:cubicBezTo>
                    <a:pt x="94" y="109"/>
                    <a:pt x="82" y="109"/>
                    <a:pt x="82" y="102"/>
                  </a:cubicBezTo>
                  <a:cubicBezTo>
                    <a:pt x="81" y="92"/>
                    <a:pt x="82" y="82"/>
                    <a:pt x="89" y="75"/>
                  </a:cubicBezTo>
                  <a:cubicBezTo>
                    <a:pt x="94" y="70"/>
                    <a:pt x="101" y="69"/>
                    <a:pt x="107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271" y="69"/>
                    <a:pt x="271" y="69"/>
                    <a:pt x="271" y="69"/>
                  </a:cubicBezTo>
                  <a:lnTo>
                    <a:pt x="271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3447043" y="5636429"/>
            <a:ext cx="1423857" cy="1421488"/>
            <a:chOff x="7116763" y="2187575"/>
            <a:chExt cx="825500" cy="823913"/>
          </a:xfrm>
          <a:solidFill>
            <a:schemeClr val="accent1"/>
          </a:solidFill>
        </p:grpSpPr>
        <p:sp>
          <p:nvSpPr>
            <p:cNvPr id="130" name="Freeform 48"/>
            <p:cNvSpPr>
              <a:spLocks/>
            </p:cNvSpPr>
            <p:nvPr/>
          </p:nvSpPr>
          <p:spPr bwMode="auto">
            <a:xfrm>
              <a:off x="7473951" y="2566988"/>
              <a:ext cx="71438" cy="98425"/>
            </a:xfrm>
            <a:custGeom>
              <a:avLst/>
              <a:gdLst>
                <a:gd name="T0" fmla="*/ 0 w 25"/>
                <a:gd name="T1" fmla="*/ 32 h 34"/>
                <a:gd name="T2" fmla="*/ 3 w 25"/>
                <a:gd name="T3" fmla="*/ 34 h 34"/>
                <a:gd name="T4" fmla="*/ 25 w 25"/>
                <a:gd name="T5" fmla="*/ 0 h 34"/>
                <a:gd name="T6" fmla="*/ 13 w 25"/>
                <a:gd name="T7" fmla="*/ 4 h 34"/>
                <a:gd name="T8" fmla="*/ 0 w 25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2"/>
                  </a:moveTo>
                  <a:cubicBezTo>
                    <a:pt x="0" y="34"/>
                    <a:pt x="2" y="34"/>
                    <a:pt x="3" y="34"/>
                  </a:cubicBezTo>
                  <a:cubicBezTo>
                    <a:pt x="9" y="34"/>
                    <a:pt x="18" y="28"/>
                    <a:pt x="25" y="0"/>
                  </a:cubicBezTo>
                  <a:cubicBezTo>
                    <a:pt x="20" y="0"/>
                    <a:pt x="15" y="2"/>
                    <a:pt x="13" y="4"/>
                  </a:cubicBezTo>
                  <a:cubicBezTo>
                    <a:pt x="6" y="11"/>
                    <a:pt x="0" y="23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31" name="Freeform 49"/>
            <p:cNvSpPr>
              <a:spLocks noEditPoints="1"/>
            </p:cNvSpPr>
            <p:nvPr/>
          </p:nvSpPr>
          <p:spPr bwMode="auto">
            <a:xfrm>
              <a:off x="7116763" y="2187575"/>
              <a:ext cx="825500" cy="823913"/>
            </a:xfrm>
            <a:custGeom>
              <a:avLst/>
              <a:gdLst>
                <a:gd name="T0" fmla="*/ 143 w 287"/>
                <a:gd name="T1" fmla="*/ 0 h 286"/>
                <a:gd name="T2" fmla="*/ 0 w 287"/>
                <a:gd name="T3" fmla="*/ 143 h 286"/>
                <a:gd name="T4" fmla="*/ 143 w 287"/>
                <a:gd name="T5" fmla="*/ 286 h 286"/>
                <a:gd name="T6" fmla="*/ 287 w 287"/>
                <a:gd name="T7" fmla="*/ 143 h 286"/>
                <a:gd name="T8" fmla="*/ 143 w 287"/>
                <a:gd name="T9" fmla="*/ 0 h 286"/>
                <a:gd name="T10" fmla="*/ 222 w 287"/>
                <a:gd name="T11" fmla="*/ 171 h 286"/>
                <a:gd name="T12" fmla="*/ 180 w 287"/>
                <a:gd name="T13" fmla="*/ 194 h 286"/>
                <a:gd name="T14" fmla="*/ 154 w 287"/>
                <a:gd name="T15" fmla="*/ 184 h 286"/>
                <a:gd name="T16" fmla="*/ 125 w 287"/>
                <a:gd name="T17" fmla="*/ 194 h 286"/>
                <a:gd name="T18" fmla="*/ 91 w 287"/>
                <a:gd name="T19" fmla="*/ 165 h 286"/>
                <a:gd name="T20" fmla="*/ 110 w 287"/>
                <a:gd name="T21" fmla="*/ 120 h 286"/>
                <a:gd name="T22" fmla="*/ 170 w 287"/>
                <a:gd name="T23" fmla="*/ 103 h 286"/>
                <a:gd name="T24" fmla="*/ 180 w 287"/>
                <a:gd name="T25" fmla="*/ 103 h 286"/>
                <a:gd name="T26" fmla="*/ 187 w 287"/>
                <a:gd name="T27" fmla="*/ 104 h 286"/>
                <a:gd name="T28" fmla="*/ 185 w 287"/>
                <a:gd name="T29" fmla="*/ 110 h 286"/>
                <a:gd name="T30" fmla="*/ 178 w 287"/>
                <a:gd name="T31" fmla="*/ 149 h 286"/>
                <a:gd name="T32" fmla="*/ 177 w 287"/>
                <a:gd name="T33" fmla="*/ 151 h 286"/>
                <a:gd name="T34" fmla="*/ 175 w 287"/>
                <a:gd name="T35" fmla="*/ 162 h 286"/>
                <a:gd name="T36" fmla="*/ 181 w 287"/>
                <a:gd name="T37" fmla="*/ 166 h 286"/>
                <a:gd name="T38" fmla="*/ 196 w 287"/>
                <a:gd name="T39" fmla="*/ 154 h 286"/>
                <a:gd name="T40" fmla="*/ 201 w 287"/>
                <a:gd name="T41" fmla="*/ 131 h 286"/>
                <a:gd name="T42" fmla="*/ 186 w 287"/>
                <a:gd name="T43" fmla="*/ 94 h 286"/>
                <a:gd name="T44" fmla="*/ 146 w 287"/>
                <a:gd name="T45" fmla="*/ 80 h 286"/>
                <a:gd name="T46" fmla="*/ 79 w 287"/>
                <a:gd name="T47" fmla="*/ 161 h 286"/>
                <a:gd name="T48" fmla="*/ 94 w 287"/>
                <a:gd name="T49" fmla="*/ 199 h 286"/>
                <a:gd name="T50" fmla="*/ 135 w 287"/>
                <a:gd name="T51" fmla="*/ 213 h 286"/>
                <a:gd name="T52" fmla="*/ 201 w 287"/>
                <a:gd name="T53" fmla="*/ 193 h 286"/>
                <a:gd name="T54" fmla="*/ 206 w 287"/>
                <a:gd name="T55" fmla="*/ 191 h 286"/>
                <a:gd name="T56" fmla="*/ 208 w 287"/>
                <a:gd name="T57" fmla="*/ 196 h 286"/>
                <a:gd name="T58" fmla="*/ 216 w 287"/>
                <a:gd name="T59" fmla="*/ 212 h 286"/>
                <a:gd name="T60" fmla="*/ 218 w 287"/>
                <a:gd name="T61" fmla="*/ 217 h 286"/>
                <a:gd name="T62" fmla="*/ 214 w 287"/>
                <a:gd name="T63" fmla="*/ 219 h 286"/>
                <a:gd name="T64" fmla="*/ 133 w 287"/>
                <a:gd name="T65" fmla="*/ 240 h 286"/>
                <a:gd name="T66" fmla="*/ 74 w 287"/>
                <a:gd name="T67" fmla="*/ 221 h 286"/>
                <a:gd name="T68" fmla="*/ 46 w 287"/>
                <a:gd name="T69" fmla="*/ 160 h 286"/>
                <a:gd name="T70" fmla="*/ 71 w 287"/>
                <a:gd name="T71" fmla="*/ 88 h 286"/>
                <a:gd name="T72" fmla="*/ 148 w 287"/>
                <a:gd name="T73" fmla="*/ 52 h 286"/>
                <a:gd name="T74" fmla="*/ 204 w 287"/>
                <a:gd name="T75" fmla="*/ 70 h 286"/>
                <a:gd name="T76" fmla="*/ 234 w 287"/>
                <a:gd name="T77" fmla="*/ 129 h 286"/>
                <a:gd name="T78" fmla="*/ 222 w 287"/>
                <a:gd name="T79" fmla="*/ 17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7" h="286">
                  <a:moveTo>
                    <a:pt x="143" y="0"/>
                  </a:moveTo>
                  <a:cubicBezTo>
                    <a:pt x="64" y="0"/>
                    <a:pt x="0" y="64"/>
                    <a:pt x="0" y="143"/>
                  </a:cubicBezTo>
                  <a:cubicBezTo>
                    <a:pt x="0" y="222"/>
                    <a:pt x="64" y="286"/>
                    <a:pt x="143" y="286"/>
                  </a:cubicBezTo>
                  <a:cubicBezTo>
                    <a:pt x="223" y="286"/>
                    <a:pt x="287" y="222"/>
                    <a:pt x="287" y="143"/>
                  </a:cubicBezTo>
                  <a:cubicBezTo>
                    <a:pt x="287" y="64"/>
                    <a:pt x="223" y="0"/>
                    <a:pt x="143" y="0"/>
                  </a:cubicBezTo>
                  <a:close/>
                  <a:moveTo>
                    <a:pt x="222" y="171"/>
                  </a:moveTo>
                  <a:cubicBezTo>
                    <a:pt x="212" y="186"/>
                    <a:pt x="198" y="194"/>
                    <a:pt x="180" y="194"/>
                  </a:cubicBezTo>
                  <a:cubicBezTo>
                    <a:pt x="167" y="194"/>
                    <a:pt x="161" y="190"/>
                    <a:pt x="154" y="184"/>
                  </a:cubicBezTo>
                  <a:cubicBezTo>
                    <a:pt x="146" y="190"/>
                    <a:pt x="138" y="194"/>
                    <a:pt x="125" y="194"/>
                  </a:cubicBezTo>
                  <a:cubicBezTo>
                    <a:pt x="105" y="194"/>
                    <a:pt x="91" y="182"/>
                    <a:pt x="91" y="165"/>
                  </a:cubicBezTo>
                  <a:cubicBezTo>
                    <a:pt x="91" y="150"/>
                    <a:pt x="99" y="132"/>
                    <a:pt x="110" y="120"/>
                  </a:cubicBezTo>
                  <a:cubicBezTo>
                    <a:pt x="119" y="110"/>
                    <a:pt x="133" y="103"/>
                    <a:pt x="170" y="103"/>
                  </a:cubicBezTo>
                  <a:cubicBezTo>
                    <a:pt x="173" y="103"/>
                    <a:pt x="177" y="103"/>
                    <a:pt x="180" y="103"/>
                  </a:cubicBezTo>
                  <a:cubicBezTo>
                    <a:pt x="187" y="104"/>
                    <a:pt x="187" y="104"/>
                    <a:pt x="187" y="104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50"/>
                    <a:pt x="177" y="151"/>
                  </a:cubicBezTo>
                  <a:cubicBezTo>
                    <a:pt x="177" y="154"/>
                    <a:pt x="175" y="159"/>
                    <a:pt x="175" y="162"/>
                  </a:cubicBezTo>
                  <a:cubicBezTo>
                    <a:pt x="175" y="165"/>
                    <a:pt x="177" y="166"/>
                    <a:pt x="181" y="166"/>
                  </a:cubicBezTo>
                  <a:cubicBezTo>
                    <a:pt x="187" y="166"/>
                    <a:pt x="192" y="162"/>
                    <a:pt x="196" y="154"/>
                  </a:cubicBezTo>
                  <a:cubicBezTo>
                    <a:pt x="200" y="146"/>
                    <a:pt x="201" y="136"/>
                    <a:pt x="201" y="131"/>
                  </a:cubicBezTo>
                  <a:cubicBezTo>
                    <a:pt x="201" y="116"/>
                    <a:pt x="196" y="103"/>
                    <a:pt x="186" y="94"/>
                  </a:cubicBezTo>
                  <a:cubicBezTo>
                    <a:pt x="176" y="84"/>
                    <a:pt x="162" y="80"/>
                    <a:pt x="146" y="80"/>
                  </a:cubicBezTo>
                  <a:cubicBezTo>
                    <a:pt x="112" y="80"/>
                    <a:pt x="79" y="107"/>
                    <a:pt x="79" y="161"/>
                  </a:cubicBezTo>
                  <a:cubicBezTo>
                    <a:pt x="79" y="177"/>
                    <a:pt x="84" y="190"/>
                    <a:pt x="94" y="199"/>
                  </a:cubicBezTo>
                  <a:cubicBezTo>
                    <a:pt x="104" y="208"/>
                    <a:pt x="118" y="213"/>
                    <a:pt x="135" y="213"/>
                  </a:cubicBezTo>
                  <a:cubicBezTo>
                    <a:pt x="161" y="213"/>
                    <a:pt x="182" y="203"/>
                    <a:pt x="201" y="193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214" y="219"/>
                    <a:pt x="214" y="219"/>
                    <a:pt x="214" y="219"/>
                  </a:cubicBezTo>
                  <a:cubicBezTo>
                    <a:pt x="189" y="233"/>
                    <a:pt x="161" y="240"/>
                    <a:pt x="133" y="240"/>
                  </a:cubicBezTo>
                  <a:cubicBezTo>
                    <a:pt x="111" y="240"/>
                    <a:pt x="90" y="233"/>
                    <a:pt x="74" y="221"/>
                  </a:cubicBezTo>
                  <a:cubicBezTo>
                    <a:pt x="55" y="207"/>
                    <a:pt x="46" y="186"/>
                    <a:pt x="46" y="160"/>
                  </a:cubicBezTo>
                  <a:cubicBezTo>
                    <a:pt x="46" y="134"/>
                    <a:pt x="55" y="108"/>
                    <a:pt x="71" y="88"/>
                  </a:cubicBezTo>
                  <a:cubicBezTo>
                    <a:pt x="84" y="72"/>
                    <a:pt x="108" y="52"/>
                    <a:pt x="148" y="52"/>
                  </a:cubicBezTo>
                  <a:cubicBezTo>
                    <a:pt x="167" y="52"/>
                    <a:pt x="188" y="59"/>
                    <a:pt x="204" y="70"/>
                  </a:cubicBezTo>
                  <a:cubicBezTo>
                    <a:pt x="217" y="80"/>
                    <a:pt x="234" y="98"/>
                    <a:pt x="234" y="129"/>
                  </a:cubicBezTo>
                  <a:cubicBezTo>
                    <a:pt x="234" y="144"/>
                    <a:pt x="229" y="159"/>
                    <a:pt x="22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32" name="Freeform 50"/>
          <p:cNvSpPr>
            <a:spLocks noEditPoints="1"/>
          </p:cNvSpPr>
          <p:nvPr/>
        </p:nvSpPr>
        <p:spPr bwMode="auto">
          <a:xfrm>
            <a:off x="11379716" y="4647688"/>
            <a:ext cx="1440287" cy="1435182"/>
          </a:xfrm>
          <a:custGeom>
            <a:avLst/>
            <a:gdLst>
              <a:gd name="T0" fmla="*/ 145 w 290"/>
              <a:gd name="T1" fmla="*/ 0 h 289"/>
              <a:gd name="T2" fmla="*/ 0 w 290"/>
              <a:gd name="T3" fmla="*/ 144 h 289"/>
              <a:gd name="T4" fmla="*/ 145 w 290"/>
              <a:gd name="T5" fmla="*/ 289 h 289"/>
              <a:gd name="T6" fmla="*/ 290 w 290"/>
              <a:gd name="T7" fmla="*/ 144 h 289"/>
              <a:gd name="T8" fmla="*/ 145 w 290"/>
              <a:gd name="T9" fmla="*/ 0 h 289"/>
              <a:gd name="T10" fmla="*/ 173 w 290"/>
              <a:gd name="T11" fmla="*/ 144 h 289"/>
              <a:gd name="T12" fmla="*/ 173 w 290"/>
              <a:gd name="T13" fmla="*/ 236 h 289"/>
              <a:gd name="T14" fmla="*/ 79 w 290"/>
              <a:gd name="T15" fmla="*/ 197 h 289"/>
              <a:gd name="T16" fmla="*/ 79 w 290"/>
              <a:gd name="T17" fmla="*/ 183 h 289"/>
              <a:gd name="T18" fmla="*/ 46 w 290"/>
              <a:gd name="T19" fmla="*/ 183 h 289"/>
              <a:gd name="T20" fmla="*/ 46 w 290"/>
              <a:gd name="T21" fmla="*/ 106 h 289"/>
              <a:gd name="T22" fmla="*/ 79 w 290"/>
              <a:gd name="T23" fmla="*/ 106 h 289"/>
              <a:gd name="T24" fmla="*/ 79 w 290"/>
              <a:gd name="T25" fmla="*/ 91 h 289"/>
              <a:gd name="T26" fmla="*/ 173 w 290"/>
              <a:gd name="T27" fmla="*/ 53 h 289"/>
              <a:gd name="T28" fmla="*/ 173 w 290"/>
              <a:gd name="T29" fmla="*/ 144 h 289"/>
              <a:gd name="T30" fmla="*/ 182 w 290"/>
              <a:gd name="T31" fmla="*/ 196 h 289"/>
              <a:gd name="T32" fmla="*/ 194 w 290"/>
              <a:gd name="T33" fmla="*/ 144 h 289"/>
              <a:gd name="T34" fmla="*/ 182 w 290"/>
              <a:gd name="T35" fmla="*/ 93 h 289"/>
              <a:gd name="T36" fmla="*/ 197 w 290"/>
              <a:gd name="T37" fmla="*/ 84 h 289"/>
              <a:gd name="T38" fmla="*/ 211 w 290"/>
              <a:gd name="T39" fmla="*/ 144 h 289"/>
              <a:gd name="T40" fmla="*/ 197 w 290"/>
              <a:gd name="T41" fmla="*/ 204 h 289"/>
              <a:gd name="T42" fmla="*/ 182 w 290"/>
              <a:gd name="T43" fmla="*/ 196 h 289"/>
              <a:gd name="T44" fmla="*/ 225 w 290"/>
              <a:gd name="T45" fmla="*/ 225 h 289"/>
              <a:gd name="T46" fmla="*/ 210 w 290"/>
              <a:gd name="T47" fmla="*/ 216 h 289"/>
              <a:gd name="T48" fmla="*/ 227 w 290"/>
              <a:gd name="T49" fmla="*/ 144 h 289"/>
              <a:gd name="T50" fmla="*/ 210 w 290"/>
              <a:gd name="T51" fmla="*/ 72 h 289"/>
              <a:gd name="T52" fmla="*/ 225 w 290"/>
              <a:gd name="T53" fmla="*/ 64 h 289"/>
              <a:gd name="T54" fmla="*/ 244 w 290"/>
              <a:gd name="T55" fmla="*/ 144 h 289"/>
              <a:gd name="T56" fmla="*/ 225 w 290"/>
              <a:gd name="T57" fmla="*/ 225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0" h="289">
                <a:moveTo>
                  <a:pt x="145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5" y="289"/>
                  <a:pt x="290" y="224"/>
                  <a:pt x="290" y="144"/>
                </a:cubicBezTo>
                <a:cubicBezTo>
                  <a:pt x="290" y="64"/>
                  <a:pt x="225" y="0"/>
                  <a:pt x="145" y="0"/>
                </a:cubicBezTo>
                <a:close/>
                <a:moveTo>
                  <a:pt x="173" y="144"/>
                </a:moveTo>
                <a:cubicBezTo>
                  <a:pt x="173" y="236"/>
                  <a:pt x="173" y="236"/>
                  <a:pt x="173" y="236"/>
                </a:cubicBezTo>
                <a:cubicBezTo>
                  <a:pt x="79" y="197"/>
                  <a:pt x="79" y="197"/>
                  <a:pt x="79" y="197"/>
                </a:cubicBezTo>
                <a:cubicBezTo>
                  <a:pt x="79" y="183"/>
                  <a:pt x="79" y="183"/>
                  <a:pt x="79" y="183"/>
                </a:cubicBezTo>
                <a:cubicBezTo>
                  <a:pt x="46" y="183"/>
                  <a:pt x="46" y="183"/>
                  <a:pt x="46" y="183"/>
                </a:cubicBezTo>
                <a:cubicBezTo>
                  <a:pt x="46" y="106"/>
                  <a:pt x="46" y="106"/>
                  <a:pt x="46" y="106"/>
                </a:cubicBezTo>
                <a:cubicBezTo>
                  <a:pt x="79" y="106"/>
                  <a:pt x="79" y="106"/>
                  <a:pt x="79" y="106"/>
                </a:cubicBezTo>
                <a:cubicBezTo>
                  <a:pt x="79" y="91"/>
                  <a:pt x="79" y="91"/>
                  <a:pt x="79" y="91"/>
                </a:cubicBezTo>
                <a:cubicBezTo>
                  <a:pt x="173" y="53"/>
                  <a:pt x="173" y="53"/>
                  <a:pt x="173" y="53"/>
                </a:cubicBezTo>
                <a:lnTo>
                  <a:pt x="173" y="144"/>
                </a:lnTo>
                <a:close/>
                <a:moveTo>
                  <a:pt x="182" y="196"/>
                </a:moveTo>
                <a:cubicBezTo>
                  <a:pt x="190" y="182"/>
                  <a:pt x="194" y="163"/>
                  <a:pt x="194" y="144"/>
                </a:cubicBezTo>
                <a:cubicBezTo>
                  <a:pt x="194" y="125"/>
                  <a:pt x="190" y="107"/>
                  <a:pt x="182" y="93"/>
                </a:cubicBezTo>
                <a:cubicBezTo>
                  <a:pt x="197" y="84"/>
                  <a:pt x="197" y="84"/>
                  <a:pt x="197" y="84"/>
                </a:cubicBezTo>
                <a:cubicBezTo>
                  <a:pt x="206" y="101"/>
                  <a:pt x="211" y="123"/>
                  <a:pt x="211" y="144"/>
                </a:cubicBezTo>
                <a:cubicBezTo>
                  <a:pt x="211" y="166"/>
                  <a:pt x="206" y="187"/>
                  <a:pt x="197" y="204"/>
                </a:cubicBezTo>
                <a:lnTo>
                  <a:pt x="182" y="196"/>
                </a:lnTo>
                <a:close/>
                <a:moveTo>
                  <a:pt x="225" y="225"/>
                </a:moveTo>
                <a:cubicBezTo>
                  <a:pt x="210" y="216"/>
                  <a:pt x="210" y="216"/>
                  <a:pt x="210" y="216"/>
                </a:cubicBezTo>
                <a:cubicBezTo>
                  <a:pt x="221" y="196"/>
                  <a:pt x="227" y="171"/>
                  <a:pt x="227" y="144"/>
                </a:cubicBezTo>
                <a:cubicBezTo>
                  <a:pt x="227" y="118"/>
                  <a:pt x="221" y="93"/>
                  <a:pt x="210" y="72"/>
                </a:cubicBezTo>
                <a:cubicBezTo>
                  <a:pt x="225" y="64"/>
                  <a:pt x="225" y="64"/>
                  <a:pt x="225" y="64"/>
                </a:cubicBezTo>
                <a:cubicBezTo>
                  <a:pt x="237" y="87"/>
                  <a:pt x="244" y="115"/>
                  <a:pt x="244" y="144"/>
                </a:cubicBezTo>
                <a:cubicBezTo>
                  <a:pt x="244" y="174"/>
                  <a:pt x="237" y="202"/>
                  <a:pt x="225" y="2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15785454" y="7594741"/>
            <a:ext cx="1752440" cy="1747416"/>
            <a:chOff x="8472488" y="3322638"/>
            <a:chExt cx="1016000" cy="1012825"/>
          </a:xfrm>
          <a:solidFill>
            <a:schemeClr val="accent2"/>
          </a:solidFill>
        </p:grpSpPr>
        <p:sp>
          <p:nvSpPr>
            <p:cNvPr id="134" name="Oval 51"/>
            <p:cNvSpPr>
              <a:spLocks noChangeArrowheads="1"/>
            </p:cNvSpPr>
            <p:nvPr/>
          </p:nvSpPr>
          <p:spPr bwMode="auto">
            <a:xfrm>
              <a:off x="9110663" y="3733800"/>
              <a:ext cx="55563" cy="53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35" name="Freeform 52"/>
            <p:cNvSpPr>
              <a:spLocks noEditPoints="1"/>
            </p:cNvSpPr>
            <p:nvPr/>
          </p:nvSpPr>
          <p:spPr bwMode="auto">
            <a:xfrm>
              <a:off x="8472488" y="3322638"/>
              <a:ext cx="1016000" cy="1012825"/>
            </a:xfrm>
            <a:custGeom>
              <a:avLst/>
              <a:gdLst>
                <a:gd name="T0" fmla="*/ 176 w 353"/>
                <a:gd name="T1" fmla="*/ 0 h 352"/>
                <a:gd name="T2" fmla="*/ 0 w 353"/>
                <a:gd name="T3" fmla="*/ 176 h 352"/>
                <a:gd name="T4" fmla="*/ 176 w 353"/>
                <a:gd name="T5" fmla="*/ 352 h 352"/>
                <a:gd name="T6" fmla="*/ 353 w 353"/>
                <a:gd name="T7" fmla="*/ 176 h 352"/>
                <a:gd name="T8" fmla="*/ 176 w 353"/>
                <a:gd name="T9" fmla="*/ 0 h 352"/>
                <a:gd name="T10" fmla="*/ 287 w 353"/>
                <a:gd name="T11" fmla="*/ 162 h 352"/>
                <a:gd name="T12" fmla="*/ 268 w 353"/>
                <a:gd name="T13" fmla="*/ 183 h 352"/>
                <a:gd name="T14" fmla="*/ 160 w 353"/>
                <a:gd name="T15" fmla="*/ 289 h 352"/>
                <a:gd name="T16" fmla="*/ 63 w 353"/>
                <a:gd name="T17" fmla="*/ 191 h 352"/>
                <a:gd name="T18" fmla="*/ 84 w 353"/>
                <a:gd name="T19" fmla="*/ 202 h 352"/>
                <a:gd name="T20" fmla="*/ 140 w 353"/>
                <a:gd name="T21" fmla="*/ 175 h 352"/>
                <a:gd name="T22" fmla="*/ 139 w 353"/>
                <a:gd name="T23" fmla="*/ 164 h 352"/>
                <a:gd name="T24" fmla="*/ 197 w 353"/>
                <a:gd name="T25" fmla="*/ 97 h 352"/>
                <a:gd name="T26" fmla="*/ 259 w 353"/>
                <a:gd name="T27" fmla="*/ 137 h 352"/>
                <a:gd name="T28" fmla="*/ 287 w 353"/>
                <a:gd name="T29" fmla="*/ 150 h 352"/>
                <a:gd name="T30" fmla="*/ 290 w 353"/>
                <a:gd name="T31" fmla="*/ 156 h 352"/>
                <a:gd name="T32" fmla="*/ 287 w 353"/>
                <a:gd name="T33" fmla="*/ 16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3" h="352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2"/>
                    <a:pt x="176" y="352"/>
                  </a:cubicBezTo>
                  <a:cubicBezTo>
                    <a:pt x="274" y="352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287" y="162"/>
                  </a:moveTo>
                  <a:cubicBezTo>
                    <a:pt x="268" y="183"/>
                    <a:pt x="268" y="183"/>
                    <a:pt x="268" y="183"/>
                  </a:cubicBezTo>
                  <a:cubicBezTo>
                    <a:pt x="268" y="249"/>
                    <a:pt x="224" y="289"/>
                    <a:pt x="160" y="289"/>
                  </a:cubicBezTo>
                  <a:cubicBezTo>
                    <a:pt x="106" y="289"/>
                    <a:pt x="63" y="231"/>
                    <a:pt x="63" y="191"/>
                  </a:cubicBezTo>
                  <a:cubicBezTo>
                    <a:pt x="63" y="173"/>
                    <a:pt x="70" y="193"/>
                    <a:pt x="84" y="202"/>
                  </a:cubicBezTo>
                  <a:cubicBezTo>
                    <a:pt x="99" y="212"/>
                    <a:pt x="141" y="218"/>
                    <a:pt x="140" y="175"/>
                  </a:cubicBezTo>
                  <a:cubicBezTo>
                    <a:pt x="139" y="171"/>
                    <a:pt x="139" y="167"/>
                    <a:pt x="139" y="164"/>
                  </a:cubicBezTo>
                  <a:cubicBezTo>
                    <a:pt x="139" y="128"/>
                    <a:pt x="161" y="97"/>
                    <a:pt x="197" y="97"/>
                  </a:cubicBezTo>
                  <a:cubicBezTo>
                    <a:pt x="229" y="97"/>
                    <a:pt x="253" y="116"/>
                    <a:pt x="259" y="137"/>
                  </a:cubicBezTo>
                  <a:cubicBezTo>
                    <a:pt x="287" y="150"/>
                    <a:pt x="287" y="150"/>
                    <a:pt x="287" y="150"/>
                  </a:cubicBezTo>
                  <a:cubicBezTo>
                    <a:pt x="289" y="152"/>
                    <a:pt x="290" y="154"/>
                    <a:pt x="290" y="156"/>
                  </a:cubicBezTo>
                  <a:cubicBezTo>
                    <a:pt x="290" y="158"/>
                    <a:pt x="289" y="160"/>
                    <a:pt x="287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36" name="Freeform 53"/>
          <p:cNvSpPr>
            <a:spLocks noEditPoints="1"/>
          </p:cNvSpPr>
          <p:nvPr/>
        </p:nvSpPr>
        <p:spPr bwMode="auto">
          <a:xfrm>
            <a:off x="14309573" y="3858886"/>
            <a:ext cx="1738749" cy="1739202"/>
          </a:xfrm>
          <a:custGeom>
            <a:avLst/>
            <a:gdLst>
              <a:gd name="T0" fmla="*/ 175 w 350"/>
              <a:gd name="T1" fmla="*/ 0 h 350"/>
              <a:gd name="T2" fmla="*/ 0 w 350"/>
              <a:gd name="T3" fmla="*/ 175 h 350"/>
              <a:gd name="T4" fmla="*/ 175 w 350"/>
              <a:gd name="T5" fmla="*/ 350 h 350"/>
              <a:gd name="T6" fmla="*/ 350 w 350"/>
              <a:gd name="T7" fmla="*/ 175 h 350"/>
              <a:gd name="T8" fmla="*/ 175 w 350"/>
              <a:gd name="T9" fmla="*/ 0 h 350"/>
              <a:gd name="T10" fmla="*/ 277 w 350"/>
              <a:gd name="T11" fmla="*/ 257 h 350"/>
              <a:gd name="T12" fmla="*/ 268 w 350"/>
              <a:gd name="T13" fmla="*/ 261 h 350"/>
              <a:gd name="T14" fmla="*/ 255 w 350"/>
              <a:gd name="T15" fmla="*/ 264 h 350"/>
              <a:gd name="T16" fmla="*/ 248 w 350"/>
              <a:gd name="T17" fmla="*/ 270 h 350"/>
              <a:gd name="T18" fmla="*/ 230 w 350"/>
              <a:gd name="T19" fmla="*/ 270 h 350"/>
              <a:gd name="T20" fmla="*/ 223 w 350"/>
              <a:gd name="T21" fmla="*/ 264 h 350"/>
              <a:gd name="T22" fmla="*/ 223 w 350"/>
              <a:gd name="T23" fmla="*/ 175 h 350"/>
              <a:gd name="T24" fmla="*/ 230 w 350"/>
              <a:gd name="T25" fmla="*/ 169 h 350"/>
              <a:gd name="T26" fmla="*/ 248 w 350"/>
              <a:gd name="T27" fmla="*/ 169 h 350"/>
              <a:gd name="T28" fmla="*/ 255 w 350"/>
              <a:gd name="T29" fmla="*/ 175 h 350"/>
              <a:gd name="T30" fmla="*/ 262 w 350"/>
              <a:gd name="T31" fmla="*/ 176 h 350"/>
              <a:gd name="T32" fmla="*/ 175 w 350"/>
              <a:gd name="T33" fmla="*/ 96 h 350"/>
              <a:gd name="T34" fmla="*/ 88 w 350"/>
              <a:gd name="T35" fmla="*/ 176 h 350"/>
              <a:gd name="T36" fmla="*/ 95 w 350"/>
              <a:gd name="T37" fmla="*/ 175 h 350"/>
              <a:gd name="T38" fmla="*/ 101 w 350"/>
              <a:gd name="T39" fmla="*/ 169 h 350"/>
              <a:gd name="T40" fmla="*/ 120 w 350"/>
              <a:gd name="T41" fmla="*/ 169 h 350"/>
              <a:gd name="T42" fmla="*/ 126 w 350"/>
              <a:gd name="T43" fmla="*/ 175 h 350"/>
              <a:gd name="T44" fmla="*/ 126 w 350"/>
              <a:gd name="T45" fmla="*/ 264 h 350"/>
              <a:gd name="T46" fmla="*/ 120 w 350"/>
              <a:gd name="T47" fmla="*/ 270 h 350"/>
              <a:gd name="T48" fmla="*/ 101 w 350"/>
              <a:gd name="T49" fmla="*/ 270 h 350"/>
              <a:gd name="T50" fmla="*/ 95 w 350"/>
              <a:gd name="T51" fmla="*/ 264 h 350"/>
              <a:gd name="T52" fmla="*/ 52 w 350"/>
              <a:gd name="T53" fmla="*/ 219 h 350"/>
              <a:gd name="T54" fmla="*/ 71 w 350"/>
              <a:gd name="T55" fmla="*/ 183 h 350"/>
              <a:gd name="T56" fmla="*/ 175 w 350"/>
              <a:gd name="T57" fmla="*/ 80 h 350"/>
              <a:gd name="T58" fmla="*/ 279 w 350"/>
              <a:gd name="T59" fmla="*/ 183 h 350"/>
              <a:gd name="T60" fmla="*/ 298 w 350"/>
              <a:gd name="T61" fmla="*/ 219 h 350"/>
              <a:gd name="T62" fmla="*/ 277 w 350"/>
              <a:gd name="T63" fmla="*/ 257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0" h="350">
                <a:moveTo>
                  <a:pt x="175" y="0"/>
                </a:moveTo>
                <a:cubicBezTo>
                  <a:pt x="78" y="0"/>
                  <a:pt x="0" y="78"/>
                  <a:pt x="0" y="175"/>
                </a:cubicBezTo>
                <a:cubicBezTo>
                  <a:pt x="0" y="272"/>
                  <a:pt x="78" y="350"/>
                  <a:pt x="175" y="350"/>
                </a:cubicBezTo>
                <a:cubicBezTo>
                  <a:pt x="271" y="350"/>
                  <a:pt x="350" y="272"/>
                  <a:pt x="350" y="175"/>
                </a:cubicBezTo>
                <a:cubicBezTo>
                  <a:pt x="350" y="78"/>
                  <a:pt x="271" y="0"/>
                  <a:pt x="175" y="0"/>
                </a:cubicBezTo>
                <a:close/>
                <a:moveTo>
                  <a:pt x="277" y="257"/>
                </a:moveTo>
                <a:cubicBezTo>
                  <a:pt x="268" y="261"/>
                  <a:pt x="268" y="261"/>
                  <a:pt x="268" y="261"/>
                </a:cubicBezTo>
                <a:cubicBezTo>
                  <a:pt x="264" y="263"/>
                  <a:pt x="260" y="264"/>
                  <a:pt x="255" y="264"/>
                </a:cubicBezTo>
                <a:cubicBezTo>
                  <a:pt x="255" y="267"/>
                  <a:pt x="252" y="270"/>
                  <a:pt x="248" y="270"/>
                </a:cubicBezTo>
                <a:cubicBezTo>
                  <a:pt x="230" y="270"/>
                  <a:pt x="230" y="270"/>
                  <a:pt x="230" y="270"/>
                </a:cubicBezTo>
                <a:cubicBezTo>
                  <a:pt x="226" y="270"/>
                  <a:pt x="223" y="267"/>
                  <a:pt x="223" y="264"/>
                </a:cubicBezTo>
                <a:cubicBezTo>
                  <a:pt x="223" y="175"/>
                  <a:pt x="223" y="175"/>
                  <a:pt x="223" y="175"/>
                </a:cubicBezTo>
                <a:cubicBezTo>
                  <a:pt x="223" y="171"/>
                  <a:pt x="226" y="169"/>
                  <a:pt x="230" y="169"/>
                </a:cubicBezTo>
                <a:cubicBezTo>
                  <a:pt x="248" y="169"/>
                  <a:pt x="248" y="169"/>
                  <a:pt x="248" y="169"/>
                </a:cubicBezTo>
                <a:cubicBezTo>
                  <a:pt x="252" y="169"/>
                  <a:pt x="255" y="171"/>
                  <a:pt x="255" y="175"/>
                </a:cubicBezTo>
                <a:cubicBezTo>
                  <a:pt x="257" y="175"/>
                  <a:pt x="259" y="175"/>
                  <a:pt x="262" y="176"/>
                </a:cubicBezTo>
                <a:cubicBezTo>
                  <a:pt x="258" y="131"/>
                  <a:pt x="220" y="96"/>
                  <a:pt x="175" y="96"/>
                </a:cubicBezTo>
                <a:cubicBezTo>
                  <a:pt x="129" y="96"/>
                  <a:pt x="92" y="131"/>
                  <a:pt x="88" y="176"/>
                </a:cubicBezTo>
                <a:cubicBezTo>
                  <a:pt x="90" y="175"/>
                  <a:pt x="92" y="175"/>
                  <a:pt x="95" y="175"/>
                </a:cubicBezTo>
                <a:cubicBezTo>
                  <a:pt x="95" y="171"/>
                  <a:pt x="98" y="169"/>
                  <a:pt x="101" y="169"/>
                </a:cubicBezTo>
                <a:cubicBezTo>
                  <a:pt x="120" y="169"/>
                  <a:pt x="120" y="169"/>
                  <a:pt x="120" y="169"/>
                </a:cubicBezTo>
                <a:cubicBezTo>
                  <a:pt x="123" y="169"/>
                  <a:pt x="126" y="171"/>
                  <a:pt x="126" y="175"/>
                </a:cubicBezTo>
                <a:cubicBezTo>
                  <a:pt x="126" y="264"/>
                  <a:pt x="126" y="264"/>
                  <a:pt x="126" y="264"/>
                </a:cubicBezTo>
                <a:cubicBezTo>
                  <a:pt x="126" y="267"/>
                  <a:pt x="123" y="270"/>
                  <a:pt x="120" y="270"/>
                </a:cubicBezTo>
                <a:cubicBezTo>
                  <a:pt x="101" y="270"/>
                  <a:pt x="101" y="270"/>
                  <a:pt x="101" y="270"/>
                </a:cubicBezTo>
                <a:cubicBezTo>
                  <a:pt x="98" y="270"/>
                  <a:pt x="95" y="267"/>
                  <a:pt x="95" y="264"/>
                </a:cubicBezTo>
                <a:cubicBezTo>
                  <a:pt x="71" y="263"/>
                  <a:pt x="52" y="243"/>
                  <a:pt x="52" y="219"/>
                </a:cubicBezTo>
                <a:cubicBezTo>
                  <a:pt x="52" y="204"/>
                  <a:pt x="59" y="191"/>
                  <a:pt x="71" y="183"/>
                </a:cubicBezTo>
                <a:cubicBezTo>
                  <a:pt x="71" y="126"/>
                  <a:pt x="118" y="80"/>
                  <a:pt x="175" y="80"/>
                </a:cubicBezTo>
                <a:cubicBezTo>
                  <a:pt x="232" y="80"/>
                  <a:pt x="278" y="126"/>
                  <a:pt x="279" y="183"/>
                </a:cubicBezTo>
                <a:cubicBezTo>
                  <a:pt x="290" y="191"/>
                  <a:pt x="298" y="204"/>
                  <a:pt x="298" y="219"/>
                </a:cubicBezTo>
                <a:cubicBezTo>
                  <a:pt x="298" y="235"/>
                  <a:pt x="290" y="249"/>
                  <a:pt x="277" y="25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9345242" y="5587130"/>
            <a:ext cx="1434808" cy="1435182"/>
          </a:xfrm>
          <a:custGeom>
            <a:avLst/>
            <a:gdLst>
              <a:gd name="T0" fmla="*/ 145 w 289"/>
              <a:gd name="T1" fmla="*/ 0 h 289"/>
              <a:gd name="T2" fmla="*/ 0 w 289"/>
              <a:gd name="T3" fmla="*/ 145 h 289"/>
              <a:gd name="T4" fmla="*/ 145 w 289"/>
              <a:gd name="T5" fmla="*/ 289 h 289"/>
              <a:gd name="T6" fmla="*/ 289 w 289"/>
              <a:gd name="T7" fmla="*/ 145 h 289"/>
              <a:gd name="T8" fmla="*/ 145 w 289"/>
              <a:gd name="T9" fmla="*/ 0 h 289"/>
              <a:gd name="T10" fmla="*/ 145 w 289"/>
              <a:gd name="T11" fmla="*/ 227 h 289"/>
              <a:gd name="T12" fmla="*/ 121 w 289"/>
              <a:gd name="T13" fmla="*/ 204 h 289"/>
              <a:gd name="T14" fmla="*/ 145 w 289"/>
              <a:gd name="T15" fmla="*/ 181 h 289"/>
              <a:gd name="T16" fmla="*/ 168 w 289"/>
              <a:gd name="T17" fmla="*/ 204 h 289"/>
              <a:gd name="T18" fmla="*/ 145 w 289"/>
              <a:gd name="T19" fmla="*/ 227 h 289"/>
              <a:gd name="T20" fmla="*/ 206 w 289"/>
              <a:gd name="T21" fmla="*/ 174 h 289"/>
              <a:gd name="T22" fmla="*/ 185 w 289"/>
              <a:gd name="T23" fmla="*/ 174 h 289"/>
              <a:gd name="T24" fmla="*/ 180 w 289"/>
              <a:gd name="T25" fmla="*/ 168 h 289"/>
              <a:gd name="T26" fmla="*/ 113 w 289"/>
              <a:gd name="T27" fmla="*/ 168 h 289"/>
              <a:gd name="T28" fmla="*/ 105 w 289"/>
              <a:gd name="T29" fmla="*/ 176 h 289"/>
              <a:gd name="T30" fmla="*/ 85 w 289"/>
              <a:gd name="T31" fmla="*/ 176 h 289"/>
              <a:gd name="T32" fmla="*/ 85 w 289"/>
              <a:gd name="T33" fmla="*/ 156 h 289"/>
              <a:gd name="T34" fmla="*/ 89 w 289"/>
              <a:gd name="T35" fmla="*/ 151 h 289"/>
              <a:gd name="T36" fmla="*/ 93 w 289"/>
              <a:gd name="T37" fmla="*/ 148 h 289"/>
              <a:gd name="T38" fmla="*/ 198 w 289"/>
              <a:gd name="T39" fmla="*/ 145 h 289"/>
              <a:gd name="T40" fmla="*/ 198 w 289"/>
              <a:gd name="T41" fmla="*/ 146 h 289"/>
              <a:gd name="T42" fmla="*/ 199 w 289"/>
              <a:gd name="T43" fmla="*/ 147 h 289"/>
              <a:gd name="T44" fmla="*/ 200 w 289"/>
              <a:gd name="T45" fmla="*/ 148 h 289"/>
              <a:gd name="T46" fmla="*/ 206 w 289"/>
              <a:gd name="T47" fmla="*/ 154 h 289"/>
              <a:gd name="T48" fmla="*/ 210 w 289"/>
              <a:gd name="T49" fmla="*/ 164 h 289"/>
              <a:gd name="T50" fmla="*/ 206 w 289"/>
              <a:gd name="T51" fmla="*/ 174 h 289"/>
              <a:gd name="T52" fmla="*/ 240 w 289"/>
              <a:gd name="T53" fmla="*/ 138 h 289"/>
              <a:gd name="T54" fmla="*/ 221 w 289"/>
              <a:gd name="T55" fmla="*/ 138 h 289"/>
              <a:gd name="T56" fmla="*/ 214 w 289"/>
              <a:gd name="T57" fmla="*/ 131 h 289"/>
              <a:gd name="T58" fmla="*/ 76 w 289"/>
              <a:gd name="T59" fmla="*/ 132 h 289"/>
              <a:gd name="T60" fmla="*/ 76 w 289"/>
              <a:gd name="T61" fmla="*/ 132 h 289"/>
              <a:gd name="T62" fmla="*/ 67 w 289"/>
              <a:gd name="T63" fmla="*/ 141 h 289"/>
              <a:gd name="T64" fmla="*/ 49 w 289"/>
              <a:gd name="T65" fmla="*/ 141 h 289"/>
              <a:gd name="T66" fmla="*/ 48 w 289"/>
              <a:gd name="T67" fmla="*/ 122 h 289"/>
              <a:gd name="T68" fmla="*/ 57 w 289"/>
              <a:gd name="T69" fmla="*/ 113 h 289"/>
              <a:gd name="T70" fmla="*/ 58 w 289"/>
              <a:gd name="T71" fmla="*/ 112 h 289"/>
              <a:gd name="T72" fmla="*/ 229 w 289"/>
              <a:gd name="T73" fmla="*/ 109 h 289"/>
              <a:gd name="T74" fmla="*/ 231 w 289"/>
              <a:gd name="T75" fmla="*/ 110 h 289"/>
              <a:gd name="T76" fmla="*/ 235 w 289"/>
              <a:gd name="T77" fmla="*/ 114 h 289"/>
              <a:gd name="T78" fmla="*/ 235 w 289"/>
              <a:gd name="T79" fmla="*/ 114 h 289"/>
              <a:gd name="T80" fmla="*/ 240 w 289"/>
              <a:gd name="T81" fmla="*/ 119 h 289"/>
              <a:gd name="T82" fmla="*/ 240 w 289"/>
              <a:gd name="T83" fmla="*/ 138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9" h="289">
                <a:moveTo>
                  <a:pt x="145" y="0"/>
                </a:moveTo>
                <a:cubicBezTo>
                  <a:pt x="65" y="0"/>
                  <a:pt x="0" y="65"/>
                  <a:pt x="0" y="145"/>
                </a:cubicBezTo>
                <a:cubicBezTo>
                  <a:pt x="0" y="224"/>
                  <a:pt x="65" y="289"/>
                  <a:pt x="145" y="289"/>
                </a:cubicBezTo>
                <a:cubicBezTo>
                  <a:pt x="225" y="289"/>
                  <a:pt x="289" y="224"/>
                  <a:pt x="289" y="145"/>
                </a:cubicBezTo>
                <a:cubicBezTo>
                  <a:pt x="289" y="65"/>
                  <a:pt x="225" y="0"/>
                  <a:pt x="145" y="0"/>
                </a:cubicBezTo>
                <a:close/>
                <a:moveTo>
                  <a:pt x="145" y="227"/>
                </a:moveTo>
                <a:cubicBezTo>
                  <a:pt x="132" y="227"/>
                  <a:pt x="121" y="217"/>
                  <a:pt x="121" y="204"/>
                </a:cubicBezTo>
                <a:cubicBezTo>
                  <a:pt x="121" y="191"/>
                  <a:pt x="132" y="181"/>
                  <a:pt x="145" y="181"/>
                </a:cubicBezTo>
                <a:cubicBezTo>
                  <a:pt x="158" y="181"/>
                  <a:pt x="168" y="191"/>
                  <a:pt x="168" y="204"/>
                </a:cubicBezTo>
                <a:cubicBezTo>
                  <a:pt x="168" y="217"/>
                  <a:pt x="158" y="227"/>
                  <a:pt x="145" y="227"/>
                </a:cubicBezTo>
                <a:close/>
                <a:moveTo>
                  <a:pt x="206" y="174"/>
                </a:moveTo>
                <a:cubicBezTo>
                  <a:pt x="200" y="180"/>
                  <a:pt x="191" y="180"/>
                  <a:pt x="185" y="174"/>
                </a:cubicBezTo>
                <a:cubicBezTo>
                  <a:pt x="180" y="168"/>
                  <a:pt x="180" y="168"/>
                  <a:pt x="180" y="168"/>
                </a:cubicBezTo>
                <a:cubicBezTo>
                  <a:pt x="161" y="150"/>
                  <a:pt x="132" y="150"/>
                  <a:pt x="113" y="168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0" y="182"/>
                  <a:pt x="90" y="182"/>
                  <a:pt x="85" y="176"/>
                </a:cubicBezTo>
                <a:cubicBezTo>
                  <a:pt x="79" y="171"/>
                  <a:pt x="79" y="161"/>
                  <a:pt x="85" y="156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121" y="119"/>
                  <a:pt x="167" y="118"/>
                  <a:pt x="198" y="145"/>
                </a:cubicBezTo>
                <a:cubicBezTo>
                  <a:pt x="198" y="145"/>
                  <a:pt x="198" y="146"/>
                  <a:pt x="198" y="146"/>
                </a:cubicBezTo>
                <a:cubicBezTo>
                  <a:pt x="199" y="147"/>
                  <a:pt x="199" y="147"/>
                  <a:pt x="199" y="147"/>
                </a:cubicBezTo>
                <a:cubicBezTo>
                  <a:pt x="200" y="147"/>
                  <a:pt x="200" y="147"/>
                  <a:pt x="200" y="148"/>
                </a:cubicBezTo>
                <a:cubicBezTo>
                  <a:pt x="206" y="154"/>
                  <a:pt x="206" y="154"/>
                  <a:pt x="206" y="154"/>
                </a:cubicBezTo>
                <a:cubicBezTo>
                  <a:pt x="209" y="156"/>
                  <a:pt x="210" y="160"/>
                  <a:pt x="210" y="164"/>
                </a:cubicBezTo>
                <a:cubicBezTo>
                  <a:pt x="210" y="168"/>
                  <a:pt x="209" y="171"/>
                  <a:pt x="206" y="174"/>
                </a:cubicBezTo>
                <a:close/>
                <a:moveTo>
                  <a:pt x="240" y="138"/>
                </a:moveTo>
                <a:cubicBezTo>
                  <a:pt x="235" y="143"/>
                  <a:pt x="226" y="143"/>
                  <a:pt x="221" y="138"/>
                </a:cubicBezTo>
                <a:cubicBezTo>
                  <a:pt x="214" y="131"/>
                  <a:pt x="214" y="131"/>
                  <a:pt x="214" y="131"/>
                </a:cubicBezTo>
                <a:cubicBezTo>
                  <a:pt x="176" y="94"/>
                  <a:pt x="115" y="95"/>
                  <a:pt x="76" y="132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2" y="146"/>
                  <a:pt x="54" y="146"/>
                  <a:pt x="49" y="141"/>
                </a:cubicBezTo>
                <a:cubicBezTo>
                  <a:pt x="43" y="135"/>
                  <a:pt x="43" y="127"/>
                  <a:pt x="48" y="122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57" y="113"/>
                  <a:pt x="58" y="113"/>
                  <a:pt x="58" y="112"/>
                </a:cubicBezTo>
                <a:cubicBezTo>
                  <a:pt x="105" y="67"/>
                  <a:pt x="180" y="65"/>
                  <a:pt x="229" y="109"/>
                </a:cubicBezTo>
                <a:cubicBezTo>
                  <a:pt x="230" y="109"/>
                  <a:pt x="231" y="110"/>
                  <a:pt x="231" y="110"/>
                </a:cubicBezTo>
                <a:cubicBezTo>
                  <a:pt x="235" y="114"/>
                  <a:pt x="235" y="114"/>
                  <a:pt x="235" y="114"/>
                </a:cubicBezTo>
                <a:cubicBezTo>
                  <a:pt x="235" y="114"/>
                  <a:pt x="235" y="114"/>
                  <a:pt x="235" y="114"/>
                </a:cubicBezTo>
                <a:cubicBezTo>
                  <a:pt x="240" y="119"/>
                  <a:pt x="240" y="119"/>
                  <a:pt x="240" y="119"/>
                </a:cubicBezTo>
                <a:cubicBezTo>
                  <a:pt x="245" y="124"/>
                  <a:pt x="245" y="133"/>
                  <a:pt x="240" y="1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13978252" y="7340023"/>
            <a:ext cx="1533385" cy="1533784"/>
            <a:chOff x="7424738" y="3175000"/>
            <a:chExt cx="889000" cy="889000"/>
          </a:xfrm>
          <a:solidFill>
            <a:schemeClr val="accent4"/>
          </a:solidFill>
        </p:grpSpPr>
        <p:sp>
          <p:nvSpPr>
            <p:cNvPr id="139" name="Rectangle 55"/>
            <p:cNvSpPr>
              <a:spLocks noChangeArrowheads="1"/>
            </p:cNvSpPr>
            <p:nvPr/>
          </p:nvSpPr>
          <p:spPr bwMode="auto">
            <a:xfrm>
              <a:off x="7612063" y="3603625"/>
              <a:ext cx="746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40" name="Freeform 56"/>
            <p:cNvSpPr>
              <a:spLocks/>
            </p:cNvSpPr>
            <p:nvPr/>
          </p:nvSpPr>
          <p:spPr bwMode="auto">
            <a:xfrm>
              <a:off x="7675563" y="3738563"/>
              <a:ext cx="76200" cy="76200"/>
            </a:xfrm>
            <a:custGeom>
              <a:avLst/>
              <a:gdLst>
                <a:gd name="T0" fmla="*/ 0 w 48"/>
                <a:gd name="T1" fmla="*/ 33 h 48"/>
                <a:gd name="T2" fmla="*/ 14 w 48"/>
                <a:gd name="T3" fmla="*/ 48 h 48"/>
                <a:gd name="T4" fmla="*/ 48 w 48"/>
                <a:gd name="T5" fmla="*/ 15 h 48"/>
                <a:gd name="T6" fmla="*/ 34 w 48"/>
                <a:gd name="T7" fmla="*/ 0 h 48"/>
                <a:gd name="T8" fmla="*/ 0 w 48"/>
                <a:gd name="T9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0" y="33"/>
                  </a:moveTo>
                  <a:lnTo>
                    <a:pt x="14" y="48"/>
                  </a:lnTo>
                  <a:lnTo>
                    <a:pt x="48" y="15"/>
                  </a:lnTo>
                  <a:lnTo>
                    <a:pt x="34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41" name="Freeform 57"/>
            <p:cNvSpPr>
              <a:spLocks/>
            </p:cNvSpPr>
            <p:nvPr/>
          </p:nvSpPr>
          <p:spPr bwMode="auto">
            <a:xfrm>
              <a:off x="7675563" y="3425825"/>
              <a:ext cx="76200" cy="77788"/>
            </a:xfrm>
            <a:custGeom>
              <a:avLst/>
              <a:gdLst>
                <a:gd name="T0" fmla="*/ 0 w 48"/>
                <a:gd name="T1" fmla="*/ 14 h 49"/>
                <a:gd name="T2" fmla="*/ 34 w 48"/>
                <a:gd name="T3" fmla="*/ 49 h 49"/>
                <a:gd name="T4" fmla="*/ 48 w 48"/>
                <a:gd name="T5" fmla="*/ 34 h 49"/>
                <a:gd name="T6" fmla="*/ 14 w 48"/>
                <a:gd name="T7" fmla="*/ 0 h 49"/>
                <a:gd name="T8" fmla="*/ 0 w 48"/>
                <a:gd name="T9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0" y="14"/>
                  </a:moveTo>
                  <a:lnTo>
                    <a:pt x="34" y="49"/>
                  </a:lnTo>
                  <a:lnTo>
                    <a:pt x="48" y="34"/>
                  </a:lnTo>
                  <a:lnTo>
                    <a:pt x="14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42" name="Rectangle 58"/>
            <p:cNvSpPr>
              <a:spLocks noChangeArrowheads="1"/>
            </p:cNvSpPr>
            <p:nvPr/>
          </p:nvSpPr>
          <p:spPr bwMode="auto">
            <a:xfrm>
              <a:off x="7853363" y="3362325"/>
              <a:ext cx="317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43" name="Freeform 59"/>
            <p:cNvSpPr>
              <a:spLocks/>
            </p:cNvSpPr>
            <p:nvPr/>
          </p:nvSpPr>
          <p:spPr bwMode="auto">
            <a:xfrm>
              <a:off x="7988301" y="3425825"/>
              <a:ext cx="74613" cy="77788"/>
            </a:xfrm>
            <a:custGeom>
              <a:avLst/>
              <a:gdLst>
                <a:gd name="T0" fmla="*/ 47 w 47"/>
                <a:gd name="T1" fmla="*/ 14 h 49"/>
                <a:gd name="T2" fmla="*/ 33 w 47"/>
                <a:gd name="T3" fmla="*/ 0 h 49"/>
                <a:gd name="T4" fmla="*/ 0 w 47"/>
                <a:gd name="T5" fmla="*/ 34 h 49"/>
                <a:gd name="T6" fmla="*/ 15 w 47"/>
                <a:gd name="T7" fmla="*/ 49 h 49"/>
                <a:gd name="T8" fmla="*/ 47 w 47"/>
                <a:gd name="T9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9">
                  <a:moveTo>
                    <a:pt x="47" y="14"/>
                  </a:moveTo>
                  <a:lnTo>
                    <a:pt x="33" y="0"/>
                  </a:lnTo>
                  <a:lnTo>
                    <a:pt x="0" y="34"/>
                  </a:lnTo>
                  <a:lnTo>
                    <a:pt x="15" y="49"/>
                  </a:lnTo>
                  <a:lnTo>
                    <a:pt x="4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44" name="Rectangle 60"/>
            <p:cNvSpPr>
              <a:spLocks noChangeArrowheads="1"/>
            </p:cNvSpPr>
            <p:nvPr/>
          </p:nvSpPr>
          <p:spPr bwMode="auto">
            <a:xfrm>
              <a:off x="8051801" y="3603625"/>
              <a:ext cx="746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45" name="Freeform 61"/>
            <p:cNvSpPr>
              <a:spLocks/>
            </p:cNvSpPr>
            <p:nvPr/>
          </p:nvSpPr>
          <p:spPr bwMode="auto">
            <a:xfrm>
              <a:off x="7988301" y="3738563"/>
              <a:ext cx="74613" cy="76200"/>
            </a:xfrm>
            <a:custGeom>
              <a:avLst/>
              <a:gdLst>
                <a:gd name="T0" fmla="*/ 0 w 47"/>
                <a:gd name="T1" fmla="*/ 15 h 48"/>
                <a:gd name="T2" fmla="*/ 33 w 47"/>
                <a:gd name="T3" fmla="*/ 48 h 48"/>
                <a:gd name="T4" fmla="*/ 47 w 47"/>
                <a:gd name="T5" fmla="*/ 33 h 48"/>
                <a:gd name="T6" fmla="*/ 15 w 47"/>
                <a:gd name="T7" fmla="*/ 0 h 48"/>
                <a:gd name="T8" fmla="*/ 0 w 47"/>
                <a:gd name="T9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0" y="15"/>
                  </a:moveTo>
                  <a:lnTo>
                    <a:pt x="33" y="48"/>
                  </a:lnTo>
                  <a:lnTo>
                    <a:pt x="47" y="33"/>
                  </a:lnTo>
                  <a:lnTo>
                    <a:pt x="15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46" name="Freeform 62"/>
            <p:cNvSpPr>
              <a:spLocks noEditPoints="1"/>
            </p:cNvSpPr>
            <p:nvPr/>
          </p:nvSpPr>
          <p:spPr bwMode="auto">
            <a:xfrm>
              <a:off x="7424738" y="3175000"/>
              <a:ext cx="889000" cy="889000"/>
            </a:xfrm>
            <a:custGeom>
              <a:avLst/>
              <a:gdLst>
                <a:gd name="T0" fmla="*/ 155 w 309"/>
                <a:gd name="T1" fmla="*/ 0 h 309"/>
                <a:gd name="T2" fmla="*/ 0 w 309"/>
                <a:gd name="T3" fmla="*/ 155 h 309"/>
                <a:gd name="T4" fmla="*/ 155 w 309"/>
                <a:gd name="T5" fmla="*/ 309 h 309"/>
                <a:gd name="T6" fmla="*/ 309 w 309"/>
                <a:gd name="T7" fmla="*/ 155 h 309"/>
                <a:gd name="T8" fmla="*/ 155 w 309"/>
                <a:gd name="T9" fmla="*/ 0 h 309"/>
                <a:gd name="T10" fmla="*/ 155 w 309"/>
                <a:gd name="T11" fmla="*/ 253 h 309"/>
                <a:gd name="T12" fmla="*/ 56 w 309"/>
                <a:gd name="T13" fmla="*/ 155 h 309"/>
                <a:gd name="T14" fmla="*/ 155 w 309"/>
                <a:gd name="T15" fmla="*/ 57 h 309"/>
                <a:gd name="T16" fmla="*/ 253 w 309"/>
                <a:gd name="T17" fmla="*/ 155 h 309"/>
                <a:gd name="T18" fmla="*/ 155 w 309"/>
                <a:gd name="T19" fmla="*/ 25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155" y="0"/>
                  </a:moveTo>
                  <a:cubicBezTo>
                    <a:pt x="69" y="0"/>
                    <a:pt x="0" y="70"/>
                    <a:pt x="0" y="155"/>
                  </a:cubicBezTo>
                  <a:cubicBezTo>
                    <a:pt x="0" y="240"/>
                    <a:pt x="69" y="309"/>
                    <a:pt x="155" y="309"/>
                  </a:cubicBezTo>
                  <a:cubicBezTo>
                    <a:pt x="240" y="309"/>
                    <a:pt x="309" y="240"/>
                    <a:pt x="309" y="155"/>
                  </a:cubicBezTo>
                  <a:cubicBezTo>
                    <a:pt x="309" y="70"/>
                    <a:pt x="240" y="0"/>
                    <a:pt x="155" y="0"/>
                  </a:cubicBezTo>
                  <a:close/>
                  <a:moveTo>
                    <a:pt x="155" y="253"/>
                  </a:moveTo>
                  <a:cubicBezTo>
                    <a:pt x="100" y="253"/>
                    <a:pt x="56" y="209"/>
                    <a:pt x="56" y="155"/>
                  </a:cubicBezTo>
                  <a:cubicBezTo>
                    <a:pt x="56" y="101"/>
                    <a:pt x="100" y="57"/>
                    <a:pt x="155" y="57"/>
                  </a:cubicBezTo>
                  <a:cubicBezTo>
                    <a:pt x="209" y="57"/>
                    <a:pt x="253" y="101"/>
                    <a:pt x="253" y="155"/>
                  </a:cubicBezTo>
                  <a:cubicBezTo>
                    <a:pt x="253" y="209"/>
                    <a:pt x="209" y="253"/>
                    <a:pt x="155" y="2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47" name="Rectangle 63"/>
            <p:cNvSpPr>
              <a:spLocks noChangeArrowheads="1"/>
            </p:cNvSpPr>
            <p:nvPr/>
          </p:nvSpPr>
          <p:spPr bwMode="auto">
            <a:xfrm>
              <a:off x="7853363" y="3805238"/>
              <a:ext cx="3175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48" name="Freeform 64"/>
            <p:cNvSpPr>
              <a:spLocks/>
            </p:cNvSpPr>
            <p:nvPr/>
          </p:nvSpPr>
          <p:spPr bwMode="auto">
            <a:xfrm>
              <a:off x="7800976" y="3514725"/>
              <a:ext cx="182563" cy="131763"/>
            </a:xfrm>
            <a:custGeom>
              <a:avLst/>
              <a:gdLst>
                <a:gd name="T0" fmla="*/ 46 w 115"/>
                <a:gd name="T1" fmla="*/ 54 h 83"/>
                <a:gd name="T2" fmla="*/ 15 w 115"/>
                <a:gd name="T3" fmla="*/ 25 h 83"/>
                <a:gd name="T4" fmla="*/ 0 w 115"/>
                <a:gd name="T5" fmla="*/ 40 h 83"/>
                <a:gd name="T6" fmla="*/ 46 w 115"/>
                <a:gd name="T7" fmla="*/ 83 h 83"/>
                <a:gd name="T8" fmla="*/ 115 w 115"/>
                <a:gd name="T9" fmla="*/ 15 h 83"/>
                <a:gd name="T10" fmla="*/ 100 w 115"/>
                <a:gd name="T11" fmla="*/ 0 h 83"/>
                <a:gd name="T12" fmla="*/ 46 w 115"/>
                <a:gd name="T13" fmla="*/ 5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83">
                  <a:moveTo>
                    <a:pt x="46" y="54"/>
                  </a:moveTo>
                  <a:lnTo>
                    <a:pt x="15" y="25"/>
                  </a:lnTo>
                  <a:lnTo>
                    <a:pt x="0" y="40"/>
                  </a:lnTo>
                  <a:lnTo>
                    <a:pt x="46" y="83"/>
                  </a:lnTo>
                  <a:lnTo>
                    <a:pt x="115" y="15"/>
                  </a:lnTo>
                  <a:lnTo>
                    <a:pt x="100" y="0"/>
                  </a:ln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3162272" y="9062794"/>
            <a:ext cx="1530647" cy="1531046"/>
            <a:chOff x="6951663" y="4173538"/>
            <a:chExt cx="887413" cy="887413"/>
          </a:xfrm>
          <a:solidFill>
            <a:schemeClr val="accent3"/>
          </a:solidFill>
        </p:grpSpPr>
        <p:sp>
          <p:nvSpPr>
            <p:cNvPr id="150" name="Freeform 65"/>
            <p:cNvSpPr>
              <a:spLocks/>
            </p:cNvSpPr>
            <p:nvPr/>
          </p:nvSpPr>
          <p:spPr bwMode="auto">
            <a:xfrm>
              <a:off x="7597776" y="4640263"/>
              <a:ext cx="77788" cy="114300"/>
            </a:xfrm>
            <a:custGeom>
              <a:avLst/>
              <a:gdLst>
                <a:gd name="T0" fmla="*/ 9 w 27"/>
                <a:gd name="T1" fmla="*/ 0 h 40"/>
                <a:gd name="T2" fmla="*/ 9 w 27"/>
                <a:gd name="T3" fmla="*/ 0 h 40"/>
                <a:gd name="T4" fmla="*/ 0 w 27"/>
                <a:gd name="T5" fmla="*/ 39 h 40"/>
                <a:gd name="T6" fmla="*/ 6 w 27"/>
                <a:gd name="T7" fmla="*/ 40 h 40"/>
                <a:gd name="T8" fmla="*/ 27 w 27"/>
                <a:gd name="T9" fmla="*/ 20 h 40"/>
                <a:gd name="T10" fmla="*/ 9 w 27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14"/>
                    <a:pt x="6" y="27"/>
                    <a:pt x="0" y="39"/>
                  </a:cubicBezTo>
                  <a:cubicBezTo>
                    <a:pt x="2" y="40"/>
                    <a:pt x="4" y="40"/>
                    <a:pt x="6" y="40"/>
                  </a:cubicBezTo>
                  <a:cubicBezTo>
                    <a:pt x="17" y="40"/>
                    <a:pt x="27" y="31"/>
                    <a:pt x="27" y="20"/>
                  </a:cubicBezTo>
                  <a:cubicBezTo>
                    <a:pt x="27" y="10"/>
                    <a:pt x="19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51" name="Freeform 66"/>
            <p:cNvSpPr>
              <a:spLocks noEditPoints="1"/>
            </p:cNvSpPr>
            <p:nvPr/>
          </p:nvSpPr>
          <p:spPr bwMode="auto">
            <a:xfrm>
              <a:off x="6951663" y="4173538"/>
              <a:ext cx="887413" cy="887413"/>
            </a:xfrm>
            <a:custGeom>
              <a:avLst/>
              <a:gdLst>
                <a:gd name="T0" fmla="*/ 154 w 308"/>
                <a:gd name="T1" fmla="*/ 0 h 308"/>
                <a:gd name="T2" fmla="*/ 0 w 308"/>
                <a:gd name="T3" fmla="*/ 154 h 308"/>
                <a:gd name="T4" fmla="*/ 154 w 308"/>
                <a:gd name="T5" fmla="*/ 308 h 308"/>
                <a:gd name="T6" fmla="*/ 308 w 308"/>
                <a:gd name="T7" fmla="*/ 154 h 308"/>
                <a:gd name="T8" fmla="*/ 154 w 308"/>
                <a:gd name="T9" fmla="*/ 0 h 308"/>
                <a:gd name="T10" fmla="*/ 165 w 308"/>
                <a:gd name="T11" fmla="*/ 62 h 308"/>
                <a:gd name="T12" fmla="*/ 174 w 308"/>
                <a:gd name="T13" fmla="*/ 77 h 308"/>
                <a:gd name="T14" fmla="*/ 174 w 308"/>
                <a:gd name="T15" fmla="*/ 90 h 308"/>
                <a:gd name="T16" fmla="*/ 182 w 308"/>
                <a:gd name="T17" fmla="*/ 107 h 308"/>
                <a:gd name="T18" fmla="*/ 169 w 308"/>
                <a:gd name="T19" fmla="*/ 136 h 308"/>
                <a:gd name="T20" fmla="*/ 164 w 308"/>
                <a:gd name="T21" fmla="*/ 120 h 308"/>
                <a:gd name="T22" fmla="*/ 156 w 308"/>
                <a:gd name="T23" fmla="*/ 91 h 308"/>
                <a:gd name="T24" fmla="*/ 165 w 308"/>
                <a:gd name="T25" fmla="*/ 62 h 308"/>
                <a:gd name="T26" fmla="*/ 117 w 308"/>
                <a:gd name="T27" fmla="*/ 62 h 308"/>
                <a:gd name="T28" fmla="*/ 125 w 308"/>
                <a:gd name="T29" fmla="*/ 77 h 308"/>
                <a:gd name="T30" fmla="*/ 126 w 308"/>
                <a:gd name="T31" fmla="*/ 90 h 308"/>
                <a:gd name="T32" fmla="*/ 134 w 308"/>
                <a:gd name="T33" fmla="*/ 107 h 308"/>
                <a:gd name="T34" fmla="*/ 120 w 308"/>
                <a:gd name="T35" fmla="*/ 136 h 308"/>
                <a:gd name="T36" fmla="*/ 116 w 308"/>
                <a:gd name="T37" fmla="*/ 120 h 308"/>
                <a:gd name="T38" fmla="*/ 108 w 308"/>
                <a:gd name="T39" fmla="*/ 91 h 308"/>
                <a:gd name="T40" fmla="*/ 117 w 308"/>
                <a:gd name="T41" fmla="*/ 62 h 308"/>
                <a:gd name="T42" fmla="*/ 230 w 308"/>
                <a:gd name="T43" fmla="*/ 218 h 308"/>
                <a:gd name="T44" fmla="*/ 215 w 308"/>
                <a:gd name="T45" fmla="*/ 215 h 308"/>
                <a:gd name="T46" fmla="*/ 147 w 308"/>
                <a:gd name="T47" fmla="*/ 247 h 308"/>
                <a:gd name="T48" fmla="*/ 62 w 308"/>
                <a:gd name="T49" fmla="*/ 162 h 308"/>
                <a:gd name="T50" fmla="*/ 63 w 308"/>
                <a:gd name="T51" fmla="*/ 146 h 308"/>
                <a:gd name="T52" fmla="*/ 232 w 308"/>
                <a:gd name="T53" fmla="*/ 146 h 308"/>
                <a:gd name="T54" fmla="*/ 232 w 308"/>
                <a:gd name="T55" fmla="*/ 146 h 308"/>
                <a:gd name="T56" fmla="*/ 266 w 308"/>
                <a:gd name="T57" fmla="*/ 182 h 308"/>
                <a:gd name="T58" fmla="*/ 230 w 308"/>
                <a:gd name="T59" fmla="*/ 21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8" h="308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cubicBezTo>
                    <a:pt x="0" y="239"/>
                    <a:pt x="69" y="308"/>
                    <a:pt x="154" y="308"/>
                  </a:cubicBezTo>
                  <a:cubicBezTo>
                    <a:pt x="239" y="308"/>
                    <a:pt x="308" y="239"/>
                    <a:pt x="308" y="154"/>
                  </a:cubicBezTo>
                  <a:cubicBezTo>
                    <a:pt x="308" y="69"/>
                    <a:pt x="239" y="0"/>
                    <a:pt x="154" y="0"/>
                  </a:cubicBezTo>
                  <a:close/>
                  <a:moveTo>
                    <a:pt x="165" y="62"/>
                  </a:moveTo>
                  <a:cubicBezTo>
                    <a:pt x="174" y="56"/>
                    <a:pt x="183" y="71"/>
                    <a:pt x="174" y="77"/>
                  </a:cubicBezTo>
                  <a:cubicBezTo>
                    <a:pt x="169" y="79"/>
                    <a:pt x="172" y="86"/>
                    <a:pt x="174" y="90"/>
                  </a:cubicBezTo>
                  <a:cubicBezTo>
                    <a:pt x="177" y="95"/>
                    <a:pt x="181" y="101"/>
                    <a:pt x="182" y="107"/>
                  </a:cubicBezTo>
                  <a:cubicBezTo>
                    <a:pt x="185" y="119"/>
                    <a:pt x="181" y="132"/>
                    <a:pt x="169" y="136"/>
                  </a:cubicBezTo>
                  <a:cubicBezTo>
                    <a:pt x="158" y="140"/>
                    <a:pt x="153" y="123"/>
                    <a:pt x="164" y="120"/>
                  </a:cubicBezTo>
                  <a:cubicBezTo>
                    <a:pt x="172" y="117"/>
                    <a:pt x="157" y="95"/>
                    <a:pt x="156" y="91"/>
                  </a:cubicBezTo>
                  <a:cubicBezTo>
                    <a:pt x="152" y="80"/>
                    <a:pt x="154" y="68"/>
                    <a:pt x="165" y="62"/>
                  </a:cubicBezTo>
                  <a:close/>
                  <a:moveTo>
                    <a:pt x="117" y="62"/>
                  </a:moveTo>
                  <a:cubicBezTo>
                    <a:pt x="126" y="56"/>
                    <a:pt x="135" y="71"/>
                    <a:pt x="125" y="77"/>
                  </a:cubicBezTo>
                  <a:cubicBezTo>
                    <a:pt x="121" y="79"/>
                    <a:pt x="124" y="86"/>
                    <a:pt x="126" y="90"/>
                  </a:cubicBezTo>
                  <a:cubicBezTo>
                    <a:pt x="129" y="95"/>
                    <a:pt x="133" y="101"/>
                    <a:pt x="134" y="107"/>
                  </a:cubicBezTo>
                  <a:cubicBezTo>
                    <a:pt x="137" y="119"/>
                    <a:pt x="133" y="132"/>
                    <a:pt x="120" y="136"/>
                  </a:cubicBezTo>
                  <a:cubicBezTo>
                    <a:pt x="110" y="140"/>
                    <a:pt x="105" y="123"/>
                    <a:pt x="116" y="120"/>
                  </a:cubicBezTo>
                  <a:cubicBezTo>
                    <a:pt x="124" y="117"/>
                    <a:pt x="109" y="95"/>
                    <a:pt x="108" y="91"/>
                  </a:cubicBezTo>
                  <a:cubicBezTo>
                    <a:pt x="104" y="80"/>
                    <a:pt x="106" y="68"/>
                    <a:pt x="117" y="62"/>
                  </a:cubicBezTo>
                  <a:close/>
                  <a:moveTo>
                    <a:pt x="230" y="218"/>
                  </a:moveTo>
                  <a:cubicBezTo>
                    <a:pt x="225" y="218"/>
                    <a:pt x="219" y="217"/>
                    <a:pt x="215" y="215"/>
                  </a:cubicBezTo>
                  <a:cubicBezTo>
                    <a:pt x="199" y="235"/>
                    <a:pt x="175" y="247"/>
                    <a:pt x="147" y="247"/>
                  </a:cubicBezTo>
                  <a:cubicBezTo>
                    <a:pt x="100" y="247"/>
                    <a:pt x="62" y="209"/>
                    <a:pt x="62" y="162"/>
                  </a:cubicBezTo>
                  <a:cubicBezTo>
                    <a:pt x="62" y="156"/>
                    <a:pt x="62" y="151"/>
                    <a:pt x="6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51" y="147"/>
                    <a:pt x="266" y="162"/>
                    <a:pt x="266" y="182"/>
                  </a:cubicBezTo>
                  <a:cubicBezTo>
                    <a:pt x="266" y="202"/>
                    <a:pt x="250" y="218"/>
                    <a:pt x="23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9460245" y="9018969"/>
            <a:ext cx="1544338" cy="1539260"/>
            <a:chOff x="4805363" y="4148138"/>
            <a:chExt cx="895350" cy="892175"/>
          </a:xfrm>
          <a:solidFill>
            <a:schemeClr val="accent6"/>
          </a:solidFill>
        </p:grpSpPr>
        <p:sp>
          <p:nvSpPr>
            <p:cNvPr id="153" name="Freeform 67"/>
            <p:cNvSpPr>
              <a:spLocks/>
            </p:cNvSpPr>
            <p:nvPr/>
          </p:nvSpPr>
          <p:spPr bwMode="auto">
            <a:xfrm>
              <a:off x="5332413" y="4371975"/>
              <a:ext cx="103188" cy="66675"/>
            </a:xfrm>
            <a:custGeom>
              <a:avLst/>
              <a:gdLst>
                <a:gd name="T0" fmla="*/ 36 w 36"/>
                <a:gd name="T1" fmla="*/ 2 h 23"/>
                <a:gd name="T2" fmla="*/ 34 w 36"/>
                <a:gd name="T3" fmla="*/ 1 h 23"/>
                <a:gd name="T4" fmla="*/ 0 w 36"/>
                <a:gd name="T5" fmla="*/ 23 h 23"/>
                <a:gd name="T6" fmla="*/ 22 w 36"/>
                <a:gd name="T7" fmla="*/ 15 h 23"/>
                <a:gd name="T8" fmla="*/ 32 w 36"/>
                <a:gd name="T9" fmla="*/ 6 h 23"/>
                <a:gd name="T10" fmla="*/ 36 w 36"/>
                <a:gd name="T11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3">
                  <a:moveTo>
                    <a:pt x="36" y="2"/>
                  </a:moveTo>
                  <a:cubicBezTo>
                    <a:pt x="35" y="2"/>
                    <a:pt x="35" y="1"/>
                    <a:pt x="34" y="1"/>
                  </a:cubicBezTo>
                  <a:cubicBezTo>
                    <a:pt x="19" y="0"/>
                    <a:pt x="5" y="9"/>
                    <a:pt x="0" y="23"/>
                  </a:cubicBezTo>
                  <a:cubicBezTo>
                    <a:pt x="8" y="22"/>
                    <a:pt x="15" y="19"/>
                    <a:pt x="22" y="15"/>
                  </a:cubicBezTo>
                  <a:cubicBezTo>
                    <a:pt x="25" y="12"/>
                    <a:pt x="29" y="10"/>
                    <a:pt x="32" y="6"/>
                  </a:cubicBezTo>
                  <a:cubicBezTo>
                    <a:pt x="32" y="6"/>
                    <a:pt x="35" y="3"/>
                    <a:pt x="3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54" name="Freeform 68"/>
            <p:cNvSpPr>
              <a:spLocks/>
            </p:cNvSpPr>
            <p:nvPr/>
          </p:nvSpPr>
          <p:spPr bwMode="auto">
            <a:xfrm>
              <a:off x="5067301" y="4371975"/>
              <a:ext cx="103188" cy="66675"/>
            </a:xfrm>
            <a:custGeom>
              <a:avLst/>
              <a:gdLst>
                <a:gd name="T0" fmla="*/ 4 w 36"/>
                <a:gd name="T1" fmla="*/ 6 h 23"/>
                <a:gd name="T2" fmla="*/ 14 w 36"/>
                <a:gd name="T3" fmla="*/ 15 h 23"/>
                <a:gd name="T4" fmla="*/ 36 w 36"/>
                <a:gd name="T5" fmla="*/ 23 h 23"/>
                <a:gd name="T6" fmla="*/ 2 w 36"/>
                <a:gd name="T7" fmla="*/ 1 h 23"/>
                <a:gd name="T8" fmla="*/ 0 w 36"/>
                <a:gd name="T9" fmla="*/ 2 h 23"/>
                <a:gd name="T10" fmla="*/ 4 w 36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3">
                  <a:moveTo>
                    <a:pt x="4" y="6"/>
                  </a:moveTo>
                  <a:cubicBezTo>
                    <a:pt x="7" y="10"/>
                    <a:pt x="10" y="12"/>
                    <a:pt x="14" y="15"/>
                  </a:cubicBezTo>
                  <a:cubicBezTo>
                    <a:pt x="21" y="19"/>
                    <a:pt x="28" y="22"/>
                    <a:pt x="36" y="23"/>
                  </a:cubicBezTo>
                  <a:cubicBezTo>
                    <a:pt x="31" y="9"/>
                    <a:pt x="17" y="0"/>
                    <a:pt x="2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1" y="3"/>
                    <a:pt x="3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55" name="Freeform 69"/>
            <p:cNvSpPr>
              <a:spLocks noEditPoints="1"/>
            </p:cNvSpPr>
            <p:nvPr/>
          </p:nvSpPr>
          <p:spPr bwMode="auto">
            <a:xfrm>
              <a:off x="4805363" y="4148138"/>
              <a:ext cx="895350" cy="892175"/>
            </a:xfrm>
            <a:custGeom>
              <a:avLst/>
              <a:gdLst>
                <a:gd name="T0" fmla="*/ 155 w 311"/>
                <a:gd name="T1" fmla="*/ 0 h 310"/>
                <a:gd name="T2" fmla="*/ 0 w 311"/>
                <a:gd name="T3" fmla="*/ 155 h 310"/>
                <a:gd name="T4" fmla="*/ 155 w 311"/>
                <a:gd name="T5" fmla="*/ 310 h 310"/>
                <a:gd name="T6" fmla="*/ 311 w 311"/>
                <a:gd name="T7" fmla="*/ 155 h 310"/>
                <a:gd name="T8" fmla="*/ 155 w 311"/>
                <a:gd name="T9" fmla="*/ 0 h 310"/>
                <a:gd name="T10" fmla="*/ 187 w 311"/>
                <a:gd name="T11" fmla="*/ 73 h 310"/>
                <a:gd name="T12" fmla="*/ 208 w 311"/>
                <a:gd name="T13" fmla="*/ 65 h 310"/>
                <a:gd name="T14" fmla="*/ 227 w 311"/>
                <a:gd name="T15" fmla="*/ 67 h 310"/>
                <a:gd name="T16" fmla="*/ 217 w 311"/>
                <a:gd name="T17" fmla="*/ 102 h 310"/>
                <a:gd name="T18" fmla="*/ 208 w 311"/>
                <a:gd name="T19" fmla="*/ 108 h 310"/>
                <a:gd name="T20" fmla="*/ 166 w 311"/>
                <a:gd name="T21" fmla="*/ 108 h 310"/>
                <a:gd name="T22" fmla="*/ 187 w 311"/>
                <a:gd name="T23" fmla="*/ 73 h 310"/>
                <a:gd name="T24" fmla="*/ 148 w 311"/>
                <a:gd name="T25" fmla="*/ 92 h 310"/>
                <a:gd name="T26" fmla="*/ 163 w 311"/>
                <a:gd name="T27" fmla="*/ 92 h 310"/>
                <a:gd name="T28" fmla="*/ 163 w 311"/>
                <a:gd name="T29" fmla="*/ 108 h 310"/>
                <a:gd name="T30" fmla="*/ 148 w 311"/>
                <a:gd name="T31" fmla="*/ 108 h 310"/>
                <a:gd name="T32" fmla="*/ 148 w 311"/>
                <a:gd name="T33" fmla="*/ 92 h 310"/>
                <a:gd name="T34" fmla="*/ 83 w 311"/>
                <a:gd name="T35" fmla="*/ 67 h 310"/>
                <a:gd name="T36" fmla="*/ 102 w 311"/>
                <a:gd name="T37" fmla="*/ 65 h 310"/>
                <a:gd name="T38" fmla="*/ 123 w 311"/>
                <a:gd name="T39" fmla="*/ 73 h 310"/>
                <a:gd name="T40" fmla="*/ 143 w 311"/>
                <a:gd name="T41" fmla="*/ 108 h 310"/>
                <a:gd name="T42" fmla="*/ 102 w 311"/>
                <a:gd name="T43" fmla="*/ 108 h 310"/>
                <a:gd name="T44" fmla="*/ 92 w 311"/>
                <a:gd name="T45" fmla="*/ 102 h 310"/>
                <a:gd name="T46" fmla="*/ 83 w 311"/>
                <a:gd name="T47" fmla="*/ 67 h 310"/>
                <a:gd name="T48" fmla="*/ 238 w 311"/>
                <a:gd name="T49" fmla="*/ 245 h 310"/>
                <a:gd name="T50" fmla="*/ 73 w 311"/>
                <a:gd name="T51" fmla="*/ 245 h 310"/>
                <a:gd name="T52" fmla="*/ 73 w 311"/>
                <a:gd name="T53" fmla="*/ 114 h 310"/>
                <a:gd name="T54" fmla="*/ 116 w 311"/>
                <a:gd name="T55" fmla="*/ 114 h 310"/>
                <a:gd name="T56" fmla="*/ 137 w 311"/>
                <a:gd name="T57" fmla="*/ 114 h 310"/>
                <a:gd name="T58" fmla="*/ 137 w 311"/>
                <a:gd name="T59" fmla="*/ 118 h 310"/>
                <a:gd name="T60" fmla="*/ 137 w 311"/>
                <a:gd name="T61" fmla="*/ 183 h 310"/>
                <a:gd name="T62" fmla="*/ 156 w 311"/>
                <a:gd name="T63" fmla="*/ 167 h 310"/>
                <a:gd name="T64" fmla="*/ 175 w 311"/>
                <a:gd name="T65" fmla="*/ 183 h 310"/>
                <a:gd name="T66" fmla="*/ 175 w 311"/>
                <a:gd name="T67" fmla="*/ 117 h 310"/>
                <a:gd name="T68" fmla="*/ 175 w 311"/>
                <a:gd name="T69" fmla="*/ 114 h 310"/>
                <a:gd name="T70" fmla="*/ 194 w 311"/>
                <a:gd name="T71" fmla="*/ 114 h 310"/>
                <a:gd name="T72" fmla="*/ 238 w 311"/>
                <a:gd name="T73" fmla="*/ 114 h 310"/>
                <a:gd name="T74" fmla="*/ 238 w 311"/>
                <a:gd name="T75" fmla="*/ 24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1" h="310">
                  <a:moveTo>
                    <a:pt x="155" y="0"/>
                  </a:moveTo>
                  <a:cubicBezTo>
                    <a:pt x="70" y="0"/>
                    <a:pt x="0" y="69"/>
                    <a:pt x="0" y="155"/>
                  </a:cubicBezTo>
                  <a:cubicBezTo>
                    <a:pt x="0" y="240"/>
                    <a:pt x="70" y="310"/>
                    <a:pt x="155" y="310"/>
                  </a:cubicBezTo>
                  <a:cubicBezTo>
                    <a:pt x="241" y="310"/>
                    <a:pt x="311" y="240"/>
                    <a:pt x="311" y="155"/>
                  </a:cubicBezTo>
                  <a:cubicBezTo>
                    <a:pt x="311" y="69"/>
                    <a:pt x="241" y="0"/>
                    <a:pt x="155" y="0"/>
                  </a:cubicBezTo>
                  <a:close/>
                  <a:moveTo>
                    <a:pt x="187" y="73"/>
                  </a:moveTo>
                  <a:cubicBezTo>
                    <a:pt x="193" y="68"/>
                    <a:pt x="200" y="66"/>
                    <a:pt x="208" y="65"/>
                  </a:cubicBezTo>
                  <a:cubicBezTo>
                    <a:pt x="214" y="64"/>
                    <a:pt x="222" y="64"/>
                    <a:pt x="227" y="67"/>
                  </a:cubicBezTo>
                  <a:cubicBezTo>
                    <a:pt x="242" y="78"/>
                    <a:pt x="227" y="94"/>
                    <a:pt x="217" y="102"/>
                  </a:cubicBezTo>
                  <a:cubicBezTo>
                    <a:pt x="214" y="104"/>
                    <a:pt x="211" y="106"/>
                    <a:pt x="208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8" y="94"/>
                    <a:pt x="175" y="80"/>
                    <a:pt x="187" y="73"/>
                  </a:cubicBezTo>
                  <a:close/>
                  <a:moveTo>
                    <a:pt x="148" y="92"/>
                  </a:moveTo>
                  <a:cubicBezTo>
                    <a:pt x="148" y="82"/>
                    <a:pt x="163" y="82"/>
                    <a:pt x="163" y="92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48" y="108"/>
                    <a:pt x="148" y="108"/>
                    <a:pt x="148" y="108"/>
                  </a:cubicBezTo>
                  <a:lnTo>
                    <a:pt x="148" y="92"/>
                  </a:lnTo>
                  <a:close/>
                  <a:moveTo>
                    <a:pt x="83" y="67"/>
                  </a:moveTo>
                  <a:cubicBezTo>
                    <a:pt x="88" y="64"/>
                    <a:pt x="96" y="64"/>
                    <a:pt x="102" y="65"/>
                  </a:cubicBezTo>
                  <a:cubicBezTo>
                    <a:pt x="109" y="66"/>
                    <a:pt x="116" y="68"/>
                    <a:pt x="123" y="73"/>
                  </a:cubicBezTo>
                  <a:cubicBezTo>
                    <a:pt x="135" y="80"/>
                    <a:pt x="142" y="94"/>
                    <a:pt x="143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99" y="106"/>
                    <a:pt x="96" y="104"/>
                    <a:pt x="92" y="102"/>
                  </a:cubicBezTo>
                  <a:cubicBezTo>
                    <a:pt x="82" y="94"/>
                    <a:pt x="67" y="78"/>
                    <a:pt x="83" y="67"/>
                  </a:cubicBezTo>
                  <a:close/>
                  <a:moveTo>
                    <a:pt x="238" y="245"/>
                  </a:moveTo>
                  <a:cubicBezTo>
                    <a:pt x="73" y="245"/>
                    <a:pt x="73" y="245"/>
                    <a:pt x="73" y="245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238" y="114"/>
                    <a:pt x="238" y="114"/>
                    <a:pt x="238" y="114"/>
                  </a:cubicBezTo>
                  <a:lnTo>
                    <a:pt x="23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56" name="Freeform 145"/>
          <p:cNvSpPr>
            <a:spLocks noEditPoints="1"/>
          </p:cNvSpPr>
          <p:nvPr/>
        </p:nvSpPr>
        <p:spPr bwMode="auto">
          <a:xfrm>
            <a:off x="10388669" y="8086487"/>
            <a:ext cx="702095" cy="557196"/>
          </a:xfrm>
          <a:custGeom>
            <a:avLst/>
            <a:gdLst>
              <a:gd name="T0" fmla="*/ 141 w 141"/>
              <a:gd name="T1" fmla="*/ 41 h 112"/>
              <a:gd name="T2" fmla="*/ 127 w 141"/>
              <a:gd name="T3" fmla="*/ 26 h 112"/>
              <a:gd name="T4" fmla="*/ 114 w 141"/>
              <a:gd name="T5" fmla="*/ 0 h 112"/>
              <a:gd name="T6" fmla="*/ 28 w 141"/>
              <a:gd name="T7" fmla="*/ 0 h 112"/>
              <a:gd name="T8" fmla="*/ 14 w 141"/>
              <a:gd name="T9" fmla="*/ 26 h 112"/>
              <a:gd name="T10" fmla="*/ 0 w 141"/>
              <a:gd name="T11" fmla="*/ 41 h 112"/>
              <a:gd name="T12" fmla="*/ 0 w 141"/>
              <a:gd name="T13" fmla="*/ 86 h 112"/>
              <a:gd name="T14" fmla="*/ 0 w 141"/>
              <a:gd name="T15" fmla="*/ 90 h 112"/>
              <a:gd name="T16" fmla="*/ 0 w 141"/>
              <a:gd name="T17" fmla="*/ 106 h 112"/>
              <a:gd name="T18" fmla="*/ 7 w 141"/>
              <a:gd name="T19" fmla="*/ 112 h 112"/>
              <a:gd name="T20" fmla="*/ 27 w 141"/>
              <a:gd name="T21" fmla="*/ 112 h 112"/>
              <a:gd name="T22" fmla="*/ 34 w 141"/>
              <a:gd name="T23" fmla="*/ 106 h 112"/>
              <a:gd name="T24" fmla="*/ 34 w 141"/>
              <a:gd name="T25" fmla="*/ 90 h 112"/>
              <a:gd name="T26" fmla="*/ 108 w 141"/>
              <a:gd name="T27" fmla="*/ 90 h 112"/>
              <a:gd name="T28" fmla="*/ 108 w 141"/>
              <a:gd name="T29" fmla="*/ 106 h 112"/>
              <a:gd name="T30" fmla="*/ 114 w 141"/>
              <a:gd name="T31" fmla="*/ 112 h 112"/>
              <a:gd name="T32" fmla="*/ 135 w 141"/>
              <a:gd name="T33" fmla="*/ 112 h 112"/>
              <a:gd name="T34" fmla="*/ 141 w 141"/>
              <a:gd name="T35" fmla="*/ 106 h 112"/>
              <a:gd name="T36" fmla="*/ 141 w 141"/>
              <a:gd name="T37" fmla="*/ 90 h 112"/>
              <a:gd name="T38" fmla="*/ 141 w 141"/>
              <a:gd name="T39" fmla="*/ 41 h 112"/>
              <a:gd name="T40" fmla="*/ 35 w 141"/>
              <a:gd name="T41" fmla="*/ 10 h 112"/>
              <a:gd name="T42" fmla="*/ 106 w 141"/>
              <a:gd name="T43" fmla="*/ 10 h 112"/>
              <a:gd name="T44" fmla="*/ 118 w 141"/>
              <a:gd name="T45" fmla="*/ 32 h 112"/>
              <a:gd name="T46" fmla="*/ 24 w 141"/>
              <a:gd name="T47" fmla="*/ 32 h 112"/>
              <a:gd name="T48" fmla="*/ 35 w 141"/>
              <a:gd name="T49" fmla="*/ 10 h 112"/>
              <a:gd name="T50" fmla="*/ 41 w 141"/>
              <a:gd name="T51" fmla="*/ 79 h 112"/>
              <a:gd name="T52" fmla="*/ 13 w 141"/>
              <a:gd name="T53" fmla="*/ 79 h 112"/>
              <a:gd name="T54" fmla="*/ 13 w 141"/>
              <a:gd name="T55" fmla="*/ 64 h 112"/>
              <a:gd name="T56" fmla="*/ 41 w 141"/>
              <a:gd name="T57" fmla="*/ 64 h 112"/>
              <a:gd name="T58" fmla="*/ 41 w 141"/>
              <a:gd name="T59" fmla="*/ 79 h 112"/>
              <a:gd name="T60" fmla="*/ 129 w 141"/>
              <a:gd name="T61" fmla="*/ 79 h 112"/>
              <a:gd name="T62" fmla="*/ 100 w 141"/>
              <a:gd name="T63" fmla="*/ 79 h 112"/>
              <a:gd name="T64" fmla="*/ 100 w 141"/>
              <a:gd name="T65" fmla="*/ 64 h 112"/>
              <a:gd name="T66" fmla="*/ 129 w 141"/>
              <a:gd name="T67" fmla="*/ 64 h 112"/>
              <a:gd name="T68" fmla="*/ 129 w 141"/>
              <a:gd name="T69" fmla="*/ 79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1" h="112">
                <a:moveTo>
                  <a:pt x="141" y="41"/>
                </a:moveTo>
                <a:cubicBezTo>
                  <a:pt x="127" y="26"/>
                  <a:pt x="127" y="26"/>
                  <a:pt x="127" y="26"/>
                </a:cubicBezTo>
                <a:cubicBezTo>
                  <a:pt x="114" y="0"/>
                  <a:pt x="114" y="0"/>
                  <a:pt x="114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4" y="26"/>
                  <a:pt x="14" y="26"/>
                  <a:pt x="14" y="26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0"/>
                  <a:pt x="3" y="112"/>
                  <a:pt x="7" y="112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31" y="112"/>
                  <a:pt x="34" y="110"/>
                  <a:pt x="34" y="106"/>
                </a:cubicBezTo>
                <a:cubicBezTo>
                  <a:pt x="34" y="90"/>
                  <a:pt x="34" y="90"/>
                  <a:pt x="34" y="90"/>
                </a:cubicBezTo>
                <a:cubicBezTo>
                  <a:pt x="108" y="90"/>
                  <a:pt x="108" y="90"/>
                  <a:pt x="108" y="90"/>
                </a:cubicBezTo>
                <a:cubicBezTo>
                  <a:pt x="108" y="106"/>
                  <a:pt x="108" y="106"/>
                  <a:pt x="108" y="106"/>
                </a:cubicBezTo>
                <a:cubicBezTo>
                  <a:pt x="108" y="110"/>
                  <a:pt x="111" y="112"/>
                  <a:pt x="114" y="112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38" y="112"/>
                  <a:pt x="141" y="110"/>
                  <a:pt x="141" y="106"/>
                </a:cubicBezTo>
                <a:cubicBezTo>
                  <a:pt x="141" y="90"/>
                  <a:pt x="141" y="90"/>
                  <a:pt x="141" y="90"/>
                </a:cubicBezTo>
                <a:lnTo>
                  <a:pt x="141" y="41"/>
                </a:lnTo>
                <a:close/>
                <a:moveTo>
                  <a:pt x="35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18" y="32"/>
                  <a:pt x="118" y="32"/>
                  <a:pt x="118" y="32"/>
                </a:cubicBezTo>
                <a:cubicBezTo>
                  <a:pt x="24" y="32"/>
                  <a:pt x="24" y="32"/>
                  <a:pt x="24" y="32"/>
                </a:cubicBezTo>
                <a:lnTo>
                  <a:pt x="35" y="10"/>
                </a:lnTo>
                <a:close/>
                <a:moveTo>
                  <a:pt x="41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64"/>
                  <a:pt x="13" y="64"/>
                  <a:pt x="13" y="64"/>
                </a:cubicBezTo>
                <a:cubicBezTo>
                  <a:pt x="41" y="64"/>
                  <a:pt x="41" y="64"/>
                  <a:pt x="41" y="64"/>
                </a:cubicBezTo>
                <a:lnTo>
                  <a:pt x="41" y="79"/>
                </a:lnTo>
                <a:close/>
                <a:moveTo>
                  <a:pt x="129" y="79"/>
                </a:moveTo>
                <a:cubicBezTo>
                  <a:pt x="100" y="79"/>
                  <a:pt x="100" y="79"/>
                  <a:pt x="100" y="79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129" y="64"/>
                  <a:pt x="129" y="64"/>
                  <a:pt x="129" y="64"/>
                </a:cubicBezTo>
                <a:lnTo>
                  <a:pt x="129" y="7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13150804" y="8271518"/>
            <a:ext cx="750445" cy="487810"/>
            <a:chOff x="7145338" y="3587750"/>
            <a:chExt cx="566738" cy="368300"/>
          </a:xfrm>
          <a:solidFill>
            <a:schemeClr val="accent6"/>
          </a:solidFill>
        </p:grpSpPr>
        <p:sp>
          <p:nvSpPr>
            <p:cNvPr id="158" name="Freeform 146"/>
            <p:cNvSpPr>
              <a:spLocks/>
            </p:cNvSpPr>
            <p:nvPr/>
          </p:nvSpPr>
          <p:spPr bwMode="auto">
            <a:xfrm>
              <a:off x="7250113" y="3816350"/>
              <a:ext cx="153988" cy="139700"/>
            </a:xfrm>
            <a:custGeom>
              <a:avLst/>
              <a:gdLst>
                <a:gd name="T0" fmla="*/ 33 w 41"/>
                <a:gd name="T1" fmla="*/ 0 h 37"/>
                <a:gd name="T2" fmla="*/ 15 w 41"/>
                <a:gd name="T3" fmla="*/ 6 h 37"/>
                <a:gd name="T4" fmla="*/ 10 w 41"/>
                <a:gd name="T5" fmla="*/ 5 h 37"/>
                <a:gd name="T6" fmla="*/ 10 w 41"/>
                <a:gd name="T7" fmla="*/ 6 h 37"/>
                <a:gd name="T8" fmla="*/ 6 w 41"/>
                <a:gd name="T9" fmla="*/ 31 h 37"/>
                <a:gd name="T10" fmla="*/ 32 w 41"/>
                <a:gd name="T11" fmla="*/ 28 h 37"/>
                <a:gd name="T12" fmla="*/ 35 w 41"/>
                <a:gd name="T13" fmla="*/ 2 h 37"/>
                <a:gd name="T14" fmla="*/ 33 w 41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7">
                  <a:moveTo>
                    <a:pt x="33" y="0"/>
                  </a:moveTo>
                  <a:cubicBezTo>
                    <a:pt x="28" y="4"/>
                    <a:pt x="22" y="6"/>
                    <a:pt x="15" y="6"/>
                  </a:cubicBezTo>
                  <a:cubicBezTo>
                    <a:pt x="14" y="6"/>
                    <a:pt x="12" y="6"/>
                    <a:pt x="10" y="5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2" y="14"/>
                    <a:pt x="0" y="25"/>
                    <a:pt x="6" y="31"/>
                  </a:cubicBezTo>
                  <a:cubicBezTo>
                    <a:pt x="13" y="37"/>
                    <a:pt x="24" y="36"/>
                    <a:pt x="32" y="28"/>
                  </a:cubicBezTo>
                  <a:cubicBezTo>
                    <a:pt x="40" y="20"/>
                    <a:pt x="41" y="8"/>
                    <a:pt x="35" y="2"/>
                  </a:cubicBezTo>
                  <a:cubicBezTo>
                    <a:pt x="34" y="2"/>
                    <a:pt x="34" y="1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59" name="Freeform 147"/>
            <p:cNvSpPr>
              <a:spLocks/>
            </p:cNvSpPr>
            <p:nvPr/>
          </p:nvSpPr>
          <p:spPr bwMode="auto">
            <a:xfrm>
              <a:off x="7145338" y="3587750"/>
              <a:ext cx="266700" cy="236537"/>
            </a:xfrm>
            <a:custGeom>
              <a:avLst/>
              <a:gdLst>
                <a:gd name="T0" fmla="*/ 16 w 71"/>
                <a:gd name="T1" fmla="*/ 51 h 63"/>
                <a:gd name="T2" fmla="*/ 42 w 71"/>
                <a:gd name="T3" fmla="*/ 63 h 63"/>
                <a:gd name="T4" fmla="*/ 43 w 71"/>
                <a:gd name="T5" fmla="*/ 63 h 63"/>
                <a:gd name="T6" fmla="*/ 56 w 71"/>
                <a:gd name="T7" fmla="*/ 60 h 63"/>
                <a:gd name="T8" fmla="*/ 60 w 71"/>
                <a:gd name="T9" fmla="*/ 56 h 63"/>
                <a:gd name="T10" fmla="*/ 55 w 71"/>
                <a:gd name="T11" fmla="*/ 12 h 63"/>
                <a:gd name="T12" fmla="*/ 28 w 71"/>
                <a:gd name="T13" fmla="*/ 0 h 63"/>
                <a:gd name="T14" fmla="*/ 11 w 71"/>
                <a:gd name="T15" fmla="*/ 7 h 63"/>
                <a:gd name="T16" fmla="*/ 16 w 71"/>
                <a:gd name="T17" fmla="*/ 5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3">
                  <a:moveTo>
                    <a:pt x="16" y="51"/>
                  </a:moveTo>
                  <a:cubicBezTo>
                    <a:pt x="24" y="58"/>
                    <a:pt x="33" y="63"/>
                    <a:pt x="42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8" y="63"/>
                    <a:pt x="52" y="62"/>
                    <a:pt x="56" y="60"/>
                  </a:cubicBezTo>
                  <a:cubicBezTo>
                    <a:pt x="58" y="59"/>
                    <a:pt x="59" y="58"/>
                    <a:pt x="60" y="56"/>
                  </a:cubicBezTo>
                  <a:cubicBezTo>
                    <a:pt x="71" y="46"/>
                    <a:pt x="69" y="26"/>
                    <a:pt x="55" y="12"/>
                  </a:cubicBezTo>
                  <a:cubicBezTo>
                    <a:pt x="47" y="4"/>
                    <a:pt x="37" y="0"/>
                    <a:pt x="28" y="0"/>
                  </a:cubicBezTo>
                  <a:cubicBezTo>
                    <a:pt x="21" y="0"/>
                    <a:pt x="15" y="2"/>
                    <a:pt x="11" y="7"/>
                  </a:cubicBezTo>
                  <a:cubicBezTo>
                    <a:pt x="0" y="17"/>
                    <a:pt x="3" y="37"/>
                    <a:pt x="16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60" name="Freeform 148"/>
            <p:cNvSpPr>
              <a:spLocks/>
            </p:cNvSpPr>
            <p:nvPr/>
          </p:nvSpPr>
          <p:spPr bwMode="auto">
            <a:xfrm>
              <a:off x="7450138" y="3816350"/>
              <a:ext cx="157163" cy="139700"/>
            </a:xfrm>
            <a:custGeom>
              <a:avLst/>
              <a:gdLst>
                <a:gd name="T0" fmla="*/ 35 w 42"/>
                <a:gd name="T1" fmla="*/ 31 h 37"/>
                <a:gd name="T2" fmla="*/ 32 w 42"/>
                <a:gd name="T3" fmla="*/ 6 h 37"/>
                <a:gd name="T4" fmla="*/ 32 w 42"/>
                <a:gd name="T5" fmla="*/ 5 h 37"/>
                <a:gd name="T6" fmla="*/ 26 w 42"/>
                <a:gd name="T7" fmla="*/ 6 h 37"/>
                <a:gd name="T8" fmla="*/ 9 w 42"/>
                <a:gd name="T9" fmla="*/ 0 h 37"/>
                <a:gd name="T10" fmla="*/ 7 w 42"/>
                <a:gd name="T11" fmla="*/ 2 h 37"/>
                <a:gd name="T12" fmla="*/ 10 w 42"/>
                <a:gd name="T13" fmla="*/ 28 h 37"/>
                <a:gd name="T14" fmla="*/ 35 w 42"/>
                <a:gd name="T15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7">
                  <a:moveTo>
                    <a:pt x="35" y="31"/>
                  </a:moveTo>
                  <a:cubicBezTo>
                    <a:pt x="42" y="25"/>
                    <a:pt x="40" y="14"/>
                    <a:pt x="32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6"/>
                    <a:pt x="28" y="6"/>
                    <a:pt x="26" y="6"/>
                  </a:cubicBezTo>
                  <a:cubicBezTo>
                    <a:pt x="20" y="6"/>
                    <a:pt x="14" y="4"/>
                    <a:pt x="9" y="0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0" y="8"/>
                    <a:pt x="2" y="20"/>
                    <a:pt x="10" y="28"/>
                  </a:cubicBezTo>
                  <a:cubicBezTo>
                    <a:pt x="18" y="36"/>
                    <a:pt x="29" y="37"/>
                    <a:pt x="35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61" name="Freeform 149"/>
            <p:cNvSpPr>
              <a:spLocks/>
            </p:cNvSpPr>
            <p:nvPr/>
          </p:nvSpPr>
          <p:spPr bwMode="auto">
            <a:xfrm>
              <a:off x="7445376" y="3587750"/>
              <a:ext cx="266700" cy="236537"/>
            </a:xfrm>
            <a:custGeom>
              <a:avLst/>
              <a:gdLst>
                <a:gd name="T0" fmla="*/ 60 w 71"/>
                <a:gd name="T1" fmla="*/ 7 h 63"/>
                <a:gd name="T2" fmla="*/ 43 w 71"/>
                <a:gd name="T3" fmla="*/ 0 h 63"/>
                <a:gd name="T4" fmla="*/ 16 w 71"/>
                <a:gd name="T5" fmla="*/ 12 h 63"/>
                <a:gd name="T6" fmla="*/ 10 w 71"/>
                <a:gd name="T7" fmla="*/ 56 h 63"/>
                <a:gd name="T8" fmla="*/ 15 w 71"/>
                <a:gd name="T9" fmla="*/ 60 h 63"/>
                <a:gd name="T10" fmla="*/ 27 w 71"/>
                <a:gd name="T11" fmla="*/ 63 h 63"/>
                <a:gd name="T12" fmla="*/ 29 w 71"/>
                <a:gd name="T13" fmla="*/ 63 h 63"/>
                <a:gd name="T14" fmla="*/ 55 w 71"/>
                <a:gd name="T15" fmla="*/ 51 h 63"/>
                <a:gd name="T16" fmla="*/ 60 w 71"/>
                <a:gd name="T1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63">
                  <a:moveTo>
                    <a:pt x="60" y="7"/>
                  </a:moveTo>
                  <a:cubicBezTo>
                    <a:pt x="56" y="2"/>
                    <a:pt x="50" y="0"/>
                    <a:pt x="43" y="0"/>
                  </a:cubicBezTo>
                  <a:cubicBezTo>
                    <a:pt x="34" y="0"/>
                    <a:pt x="24" y="4"/>
                    <a:pt x="16" y="12"/>
                  </a:cubicBezTo>
                  <a:cubicBezTo>
                    <a:pt x="2" y="26"/>
                    <a:pt x="0" y="46"/>
                    <a:pt x="10" y="56"/>
                  </a:cubicBezTo>
                  <a:cubicBezTo>
                    <a:pt x="12" y="58"/>
                    <a:pt x="13" y="59"/>
                    <a:pt x="15" y="60"/>
                  </a:cubicBezTo>
                  <a:cubicBezTo>
                    <a:pt x="18" y="62"/>
                    <a:pt x="23" y="63"/>
                    <a:pt x="27" y="63"/>
                  </a:cubicBezTo>
                  <a:cubicBezTo>
                    <a:pt x="28" y="63"/>
                    <a:pt x="28" y="63"/>
                    <a:pt x="29" y="63"/>
                  </a:cubicBezTo>
                  <a:cubicBezTo>
                    <a:pt x="37" y="63"/>
                    <a:pt x="47" y="58"/>
                    <a:pt x="55" y="51"/>
                  </a:cubicBezTo>
                  <a:cubicBezTo>
                    <a:pt x="68" y="37"/>
                    <a:pt x="71" y="17"/>
                    <a:pt x="60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62" name="Freeform 150"/>
            <p:cNvSpPr>
              <a:spLocks/>
            </p:cNvSpPr>
            <p:nvPr/>
          </p:nvSpPr>
          <p:spPr bwMode="auto">
            <a:xfrm>
              <a:off x="7381876" y="3606800"/>
              <a:ext cx="93663" cy="333375"/>
            </a:xfrm>
            <a:custGeom>
              <a:avLst/>
              <a:gdLst>
                <a:gd name="T0" fmla="*/ 23 w 25"/>
                <a:gd name="T1" fmla="*/ 4 h 89"/>
                <a:gd name="T2" fmla="*/ 20 w 25"/>
                <a:gd name="T3" fmla="*/ 1 h 89"/>
                <a:gd name="T4" fmla="*/ 14 w 25"/>
                <a:gd name="T5" fmla="*/ 10 h 89"/>
                <a:gd name="T6" fmla="*/ 12 w 25"/>
                <a:gd name="T7" fmla="*/ 10 h 89"/>
                <a:gd name="T8" fmla="*/ 11 w 25"/>
                <a:gd name="T9" fmla="*/ 10 h 89"/>
                <a:gd name="T10" fmla="*/ 5 w 25"/>
                <a:gd name="T11" fmla="*/ 1 h 89"/>
                <a:gd name="T12" fmla="*/ 2 w 25"/>
                <a:gd name="T13" fmla="*/ 4 h 89"/>
                <a:gd name="T14" fmla="*/ 8 w 25"/>
                <a:gd name="T15" fmla="*/ 13 h 89"/>
                <a:gd name="T16" fmla="*/ 7 w 25"/>
                <a:gd name="T17" fmla="*/ 15 h 89"/>
                <a:gd name="T18" fmla="*/ 7 w 25"/>
                <a:gd name="T19" fmla="*/ 27 h 89"/>
                <a:gd name="T20" fmla="*/ 7 w 25"/>
                <a:gd name="T21" fmla="*/ 41 h 89"/>
                <a:gd name="T22" fmla="*/ 7 w 25"/>
                <a:gd name="T23" fmla="*/ 83 h 89"/>
                <a:gd name="T24" fmla="*/ 12 w 25"/>
                <a:gd name="T25" fmla="*/ 89 h 89"/>
                <a:gd name="T26" fmla="*/ 18 w 25"/>
                <a:gd name="T27" fmla="*/ 83 h 89"/>
                <a:gd name="T28" fmla="*/ 18 w 25"/>
                <a:gd name="T29" fmla="*/ 41 h 89"/>
                <a:gd name="T30" fmla="*/ 18 w 25"/>
                <a:gd name="T31" fmla="*/ 27 h 89"/>
                <a:gd name="T32" fmla="*/ 18 w 25"/>
                <a:gd name="T33" fmla="*/ 15 h 89"/>
                <a:gd name="T34" fmla="*/ 17 w 25"/>
                <a:gd name="T35" fmla="*/ 13 h 89"/>
                <a:gd name="T36" fmla="*/ 23 w 25"/>
                <a:gd name="T37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89">
                  <a:moveTo>
                    <a:pt x="23" y="4"/>
                  </a:moveTo>
                  <a:cubicBezTo>
                    <a:pt x="25" y="2"/>
                    <a:pt x="22" y="0"/>
                    <a:pt x="20" y="1"/>
                  </a:cubicBezTo>
                  <a:cubicBezTo>
                    <a:pt x="18" y="4"/>
                    <a:pt x="16" y="7"/>
                    <a:pt x="14" y="10"/>
                  </a:cubicBezTo>
                  <a:cubicBezTo>
                    <a:pt x="14" y="10"/>
                    <a:pt x="13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9" y="7"/>
                    <a:pt x="7" y="4"/>
                    <a:pt x="5" y="1"/>
                  </a:cubicBezTo>
                  <a:cubicBezTo>
                    <a:pt x="3" y="0"/>
                    <a:pt x="0" y="2"/>
                    <a:pt x="2" y="4"/>
                  </a:cubicBezTo>
                  <a:cubicBezTo>
                    <a:pt x="4" y="7"/>
                    <a:pt x="6" y="9"/>
                    <a:pt x="8" y="13"/>
                  </a:cubicBezTo>
                  <a:cubicBezTo>
                    <a:pt x="7" y="13"/>
                    <a:pt x="7" y="14"/>
                    <a:pt x="7" y="1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7" y="86"/>
                    <a:pt x="9" y="89"/>
                    <a:pt x="12" y="89"/>
                  </a:cubicBezTo>
                  <a:cubicBezTo>
                    <a:pt x="15" y="89"/>
                    <a:pt x="18" y="86"/>
                    <a:pt x="18" y="8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3"/>
                    <a:pt x="17" y="13"/>
                  </a:cubicBezTo>
                  <a:cubicBezTo>
                    <a:pt x="19" y="9"/>
                    <a:pt x="20" y="7"/>
                    <a:pt x="2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0403383" y="7085634"/>
            <a:ext cx="857651" cy="588738"/>
            <a:chOff x="5070476" y="2692400"/>
            <a:chExt cx="647700" cy="444500"/>
          </a:xfrm>
          <a:solidFill>
            <a:schemeClr val="accent4">
              <a:lumMod val="75000"/>
            </a:schemeClr>
          </a:solidFill>
        </p:grpSpPr>
        <p:sp>
          <p:nvSpPr>
            <p:cNvPr id="164" name="Freeform 151"/>
            <p:cNvSpPr>
              <a:spLocks noEditPoints="1"/>
            </p:cNvSpPr>
            <p:nvPr/>
          </p:nvSpPr>
          <p:spPr bwMode="auto">
            <a:xfrm>
              <a:off x="5070476" y="3076575"/>
              <a:ext cx="647700" cy="60325"/>
            </a:xfrm>
            <a:custGeom>
              <a:avLst/>
              <a:gdLst>
                <a:gd name="T0" fmla="*/ 408 w 408"/>
                <a:gd name="T1" fmla="*/ 0 h 38"/>
                <a:gd name="T2" fmla="*/ 0 w 408"/>
                <a:gd name="T3" fmla="*/ 0 h 38"/>
                <a:gd name="T4" fmla="*/ 0 w 408"/>
                <a:gd name="T5" fmla="*/ 38 h 38"/>
                <a:gd name="T6" fmla="*/ 408 w 408"/>
                <a:gd name="T7" fmla="*/ 38 h 38"/>
                <a:gd name="T8" fmla="*/ 408 w 408"/>
                <a:gd name="T9" fmla="*/ 0 h 38"/>
                <a:gd name="T10" fmla="*/ 389 w 408"/>
                <a:gd name="T11" fmla="*/ 24 h 38"/>
                <a:gd name="T12" fmla="*/ 355 w 408"/>
                <a:gd name="T13" fmla="*/ 24 h 38"/>
                <a:gd name="T14" fmla="*/ 355 w 408"/>
                <a:gd name="T15" fmla="*/ 14 h 38"/>
                <a:gd name="T16" fmla="*/ 389 w 408"/>
                <a:gd name="T17" fmla="*/ 14 h 38"/>
                <a:gd name="T18" fmla="*/ 389 w 408"/>
                <a:gd name="T19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8" h="38">
                  <a:moveTo>
                    <a:pt x="408" y="0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408" y="38"/>
                  </a:lnTo>
                  <a:lnTo>
                    <a:pt x="408" y="0"/>
                  </a:lnTo>
                  <a:close/>
                  <a:moveTo>
                    <a:pt x="389" y="24"/>
                  </a:moveTo>
                  <a:lnTo>
                    <a:pt x="355" y="24"/>
                  </a:lnTo>
                  <a:lnTo>
                    <a:pt x="355" y="14"/>
                  </a:lnTo>
                  <a:lnTo>
                    <a:pt x="389" y="14"/>
                  </a:lnTo>
                  <a:lnTo>
                    <a:pt x="38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65" name="Freeform 152"/>
            <p:cNvSpPr>
              <a:spLocks noEditPoints="1"/>
            </p:cNvSpPr>
            <p:nvPr/>
          </p:nvSpPr>
          <p:spPr bwMode="auto">
            <a:xfrm>
              <a:off x="5100638" y="2692400"/>
              <a:ext cx="587375" cy="365125"/>
            </a:xfrm>
            <a:custGeom>
              <a:avLst/>
              <a:gdLst>
                <a:gd name="T0" fmla="*/ 370 w 370"/>
                <a:gd name="T1" fmla="*/ 0 h 230"/>
                <a:gd name="T2" fmla="*/ 0 w 370"/>
                <a:gd name="T3" fmla="*/ 0 h 230"/>
                <a:gd name="T4" fmla="*/ 0 w 370"/>
                <a:gd name="T5" fmla="*/ 230 h 230"/>
                <a:gd name="T6" fmla="*/ 370 w 370"/>
                <a:gd name="T7" fmla="*/ 230 h 230"/>
                <a:gd name="T8" fmla="*/ 370 w 370"/>
                <a:gd name="T9" fmla="*/ 0 h 230"/>
                <a:gd name="T10" fmla="*/ 329 w 370"/>
                <a:gd name="T11" fmla="*/ 197 h 230"/>
                <a:gd name="T12" fmla="*/ 41 w 370"/>
                <a:gd name="T13" fmla="*/ 197 h 230"/>
                <a:gd name="T14" fmla="*/ 41 w 370"/>
                <a:gd name="T15" fmla="*/ 34 h 230"/>
                <a:gd name="T16" fmla="*/ 329 w 370"/>
                <a:gd name="T17" fmla="*/ 34 h 230"/>
                <a:gd name="T18" fmla="*/ 329 w 370"/>
                <a:gd name="T19" fmla="*/ 19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0" h="230">
                  <a:moveTo>
                    <a:pt x="370" y="0"/>
                  </a:moveTo>
                  <a:lnTo>
                    <a:pt x="0" y="0"/>
                  </a:lnTo>
                  <a:lnTo>
                    <a:pt x="0" y="230"/>
                  </a:lnTo>
                  <a:lnTo>
                    <a:pt x="370" y="230"/>
                  </a:lnTo>
                  <a:lnTo>
                    <a:pt x="370" y="0"/>
                  </a:lnTo>
                  <a:close/>
                  <a:moveTo>
                    <a:pt x="329" y="197"/>
                  </a:moveTo>
                  <a:lnTo>
                    <a:pt x="41" y="197"/>
                  </a:lnTo>
                  <a:lnTo>
                    <a:pt x="41" y="34"/>
                  </a:lnTo>
                  <a:lnTo>
                    <a:pt x="329" y="34"/>
                  </a:lnTo>
                  <a:lnTo>
                    <a:pt x="329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66" name="Freeform 153"/>
          <p:cNvSpPr>
            <a:spLocks noEditPoints="1"/>
          </p:cNvSpPr>
          <p:nvPr/>
        </p:nvSpPr>
        <p:spPr bwMode="auto">
          <a:xfrm>
            <a:off x="12682040" y="8868664"/>
            <a:ext cx="592786" cy="647610"/>
          </a:xfrm>
          <a:custGeom>
            <a:avLst/>
            <a:gdLst>
              <a:gd name="T0" fmla="*/ 147 w 282"/>
              <a:gd name="T1" fmla="*/ 0 h 308"/>
              <a:gd name="T2" fmla="*/ 145 w 282"/>
              <a:gd name="T3" fmla="*/ 2 h 308"/>
              <a:gd name="T4" fmla="*/ 3 w 282"/>
              <a:gd name="T5" fmla="*/ 218 h 308"/>
              <a:gd name="T6" fmla="*/ 0 w 282"/>
              <a:gd name="T7" fmla="*/ 218 h 308"/>
              <a:gd name="T8" fmla="*/ 3 w 282"/>
              <a:gd name="T9" fmla="*/ 220 h 308"/>
              <a:gd name="T10" fmla="*/ 133 w 282"/>
              <a:gd name="T11" fmla="*/ 308 h 308"/>
              <a:gd name="T12" fmla="*/ 135 w 282"/>
              <a:gd name="T13" fmla="*/ 308 h 308"/>
              <a:gd name="T14" fmla="*/ 135 w 282"/>
              <a:gd name="T15" fmla="*/ 308 h 308"/>
              <a:gd name="T16" fmla="*/ 280 w 282"/>
              <a:gd name="T17" fmla="*/ 92 h 308"/>
              <a:gd name="T18" fmla="*/ 282 w 282"/>
              <a:gd name="T19" fmla="*/ 90 h 308"/>
              <a:gd name="T20" fmla="*/ 280 w 282"/>
              <a:gd name="T21" fmla="*/ 90 h 308"/>
              <a:gd name="T22" fmla="*/ 249 w 282"/>
              <a:gd name="T23" fmla="*/ 68 h 308"/>
              <a:gd name="T24" fmla="*/ 263 w 282"/>
              <a:gd name="T25" fmla="*/ 47 h 308"/>
              <a:gd name="T26" fmla="*/ 263 w 282"/>
              <a:gd name="T27" fmla="*/ 45 h 308"/>
              <a:gd name="T28" fmla="*/ 263 w 282"/>
              <a:gd name="T29" fmla="*/ 45 h 308"/>
              <a:gd name="T30" fmla="*/ 197 w 282"/>
              <a:gd name="T31" fmla="*/ 0 h 308"/>
              <a:gd name="T32" fmla="*/ 195 w 282"/>
              <a:gd name="T33" fmla="*/ 0 h 308"/>
              <a:gd name="T34" fmla="*/ 195 w 282"/>
              <a:gd name="T35" fmla="*/ 0 h 308"/>
              <a:gd name="T36" fmla="*/ 180 w 282"/>
              <a:gd name="T37" fmla="*/ 24 h 308"/>
              <a:gd name="T38" fmla="*/ 147 w 282"/>
              <a:gd name="T39" fmla="*/ 2 h 308"/>
              <a:gd name="T40" fmla="*/ 147 w 282"/>
              <a:gd name="T41" fmla="*/ 0 h 308"/>
              <a:gd name="T42" fmla="*/ 171 w 282"/>
              <a:gd name="T43" fmla="*/ 211 h 308"/>
              <a:gd name="T44" fmla="*/ 76 w 282"/>
              <a:gd name="T45" fmla="*/ 147 h 308"/>
              <a:gd name="T46" fmla="*/ 109 w 282"/>
              <a:gd name="T47" fmla="*/ 97 h 308"/>
              <a:gd name="T48" fmla="*/ 206 w 282"/>
              <a:gd name="T49" fmla="*/ 161 h 308"/>
              <a:gd name="T50" fmla="*/ 171 w 282"/>
              <a:gd name="T51" fmla="*/ 211 h 308"/>
              <a:gd name="T52" fmla="*/ 128 w 282"/>
              <a:gd name="T53" fmla="*/ 274 h 308"/>
              <a:gd name="T54" fmla="*/ 34 w 282"/>
              <a:gd name="T55" fmla="*/ 211 h 308"/>
              <a:gd name="T56" fmla="*/ 67 w 282"/>
              <a:gd name="T57" fmla="*/ 161 h 308"/>
              <a:gd name="T58" fmla="*/ 164 w 282"/>
              <a:gd name="T59" fmla="*/ 225 h 308"/>
              <a:gd name="T60" fmla="*/ 128 w 282"/>
              <a:gd name="T61" fmla="*/ 274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2" h="308">
                <a:moveTo>
                  <a:pt x="147" y="0"/>
                </a:moveTo>
                <a:lnTo>
                  <a:pt x="145" y="2"/>
                </a:lnTo>
                <a:lnTo>
                  <a:pt x="3" y="218"/>
                </a:lnTo>
                <a:lnTo>
                  <a:pt x="0" y="218"/>
                </a:lnTo>
                <a:lnTo>
                  <a:pt x="3" y="220"/>
                </a:lnTo>
                <a:lnTo>
                  <a:pt x="133" y="308"/>
                </a:lnTo>
                <a:lnTo>
                  <a:pt x="135" y="308"/>
                </a:lnTo>
                <a:lnTo>
                  <a:pt x="135" y="308"/>
                </a:lnTo>
                <a:lnTo>
                  <a:pt x="280" y="92"/>
                </a:lnTo>
                <a:lnTo>
                  <a:pt x="282" y="90"/>
                </a:lnTo>
                <a:lnTo>
                  <a:pt x="280" y="90"/>
                </a:lnTo>
                <a:lnTo>
                  <a:pt x="249" y="68"/>
                </a:lnTo>
                <a:lnTo>
                  <a:pt x="263" y="47"/>
                </a:lnTo>
                <a:lnTo>
                  <a:pt x="263" y="45"/>
                </a:lnTo>
                <a:lnTo>
                  <a:pt x="263" y="45"/>
                </a:lnTo>
                <a:lnTo>
                  <a:pt x="197" y="0"/>
                </a:lnTo>
                <a:lnTo>
                  <a:pt x="195" y="0"/>
                </a:lnTo>
                <a:lnTo>
                  <a:pt x="195" y="0"/>
                </a:lnTo>
                <a:lnTo>
                  <a:pt x="180" y="24"/>
                </a:lnTo>
                <a:lnTo>
                  <a:pt x="147" y="2"/>
                </a:lnTo>
                <a:lnTo>
                  <a:pt x="147" y="0"/>
                </a:lnTo>
                <a:close/>
                <a:moveTo>
                  <a:pt x="171" y="211"/>
                </a:moveTo>
                <a:lnTo>
                  <a:pt x="76" y="147"/>
                </a:lnTo>
                <a:lnTo>
                  <a:pt x="109" y="97"/>
                </a:lnTo>
                <a:lnTo>
                  <a:pt x="206" y="161"/>
                </a:lnTo>
                <a:lnTo>
                  <a:pt x="171" y="211"/>
                </a:lnTo>
                <a:close/>
                <a:moveTo>
                  <a:pt x="128" y="274"/>
                </a:moveTo>
                <a:lnTo>
                  <a:pt x="34" y="211"/>
                </a:lnTo>
                <a:lnTo>
                  <a:pt x="67" y="161"/>
                </a:lnTo>
                <a:lnTo>
                  <a:pt x="164" y="225"/>
                </a:lnTo>
                <a:lnTo>
                  <a:pt x="128" y="2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8534631" y="8919127"/>
            <a:ext cx="620114" cy="626584"/>
            <a:chOff x="3659188" y="4076700"/>
            <a:chExt cx="468313" cy="473075"/>
          </a:xfrm>
          <a:solidFill>
            <a:schemeClr val="accent1"/>
          </a:solidFill>
        </p:grpSpPr>
        <p:sp>
          <p:nvSpPr>
            <p:cNvPr id="168" name="Freeform 154"/>
            <p:cNvSpPr>
              <a:spLocks noEditPoints="1"/>
            </p:cNvSpPr>
            <p:nvPr/>
          </p:nvSpPr>
          <p:spPr bwMode="auto">
            <a:xfrm>
              <a:off x="3659188" y="4076700"/>
              <a:ext cx="225425" cy="473075"/>
            </a:xfrm>
            <a:custGeom>
              <a:avLst/>
              <a:gdLst>
                <a:gd name="T0" fmla="*/ 1 w 60"/>
                <a:gd name="T1" fmla="*/ 122 h 126"/>
                <a:gd name="T2" fmla="*/ 30 w 60"/>
                <a:gd name="T3" fmla="*/ 108 h 126"/>
                <a:gd name="T4" fmla="*/ 59 w 60"/>
                <a:gd name="T5" fmla="*/ 122 h 126"/>
                <a:gd name="T6" fmla="*/ 60 w 60"/>
                <a:gd name="T7" fmla="*/ 122 h 126"/>
                <a:gd name="T8" fmla="*/ 60 w 60"/>
                <a:gd name="T9" fmla="*/ 27 h 126"/>
                <a:gd name="T10" fmla="*/ 59 w 60"/>
                <a:gd name="T11" fmla="*/ 13 h 126"/>
                <a:gd name="T12" fmla="*/ 30 w 60"/>
                <a:gd name="T13" fmla="*/ 0 h 126"/>
                <a:gd name="T14" fmla="*/ 1 w 60"/>
                <a:gd name="T15" fmla="*/ 13 h 126"/>
                <a:gd name="T16" fmla="*/ 0 w 60"/>
                <a:gd name="T17" fmla="*/ 27 h 126"/>
                <a:gd name="T18" fmla="*/ 0 w 60"/>
                <a:gd name="T19" fmla="*/ 122 h 126"/>
                <a:gd name="T20" fmla="*/ 1 w 60"/>
                <a:gd name="T21" fmla="*/ 122 h 126"/>
                <a:gd name="T22" fmla="*/ 9 w 60"/>
                <a:gd name="T23" fmla="*/ 21 h 126"/>
                <a:gd name="T24" fmla="*/ 30 w 60"/>
                <a:gd name="T25" fmla="*/ 17 h 126"/>
                <a:gd name="T26" fmla="*/ 50 w 60"/>
                <a:gd name="T27" fmla="*/ 21 h 126"/>
                <a:gd name="T28" fmla="*/ 51 w 60"/>
                <a:gd name="T29" fmla="*/ 23 h 126"/>
                <a:gd name="T30" fmla="*/ 50 w 60"/>
                <a:gd name="T31" fmla="*/ 24 h 126"/>
                <a:gd name="T32" fmla="*/ 49 w 60"/>
                <a:gd name="T33" fmla="*/ 24 h 126"/>
                <a:gd name="T34" fmla="*/ 45 w 60"/>
                <a:gd name="T35" fmla="*/ 22 h 126"/>
                <a:gd name="T36" fmla="*/ 30 w 60"/>
                <a:gd name="T37" fmla="*/ 20 h 126"/>
                <a:gd name="T38" fmla="*/ 15 w 60"/>
                <a:gd name="T39" fmla="*/ 22 h 126"/>
                <a:gd name="T40" fmla="*/ 11 w 60"/>
                <a:gd name="T41" fmla="*/ 24 h 126"/>
                <a:gd name="T42" fmla="*/ 9 w 60"/>
                <a:gd name="T43" fmla="*/ 23 h 126"/>
                <a:gd name="T44" fmla="*/ 9 w 60"/>
                <a:gd name="T45" fmla="*/ 21 h 126"/>
                <a:gd name="T46" fmla="*/ 9 w 60"/>
                <a:gd name="T47" fmla="*/ 38 h 126"/>
                <a:gd name="T48" fmla="*/ 30 w 60"/>
                <a:gd name="T49" fmla="*/ 34 h 126"/>
                <a:gd name="T50" fmla="*/ 50 w 60"/>
                <a:gd name="T51" fmla="*/ 38 h 126"/>
                <a:gd name="T52" fmla="*/ 51 w 60"/>
                <a:gd name="T53" fmla="*/ 40 h 126"/>
                <a:gd name="T54" fmla="*/ 50 w 60"/>
                <a:gd name="T55" fmla="*/ 41 h 126"/>
                <a:gd name="T56" fmla="*/ 49 w 60"/>
                <a:gd name="T57" fmla="*/ 41 h 126"/>
                <a:gd name="T58" fmla="*/ 45 w 60"/>
                <a:gd name="T59" fmla="*/ 39 h 126"/>
                <a:gd name="T60" fmla="*/ 30 w 60"/>
                <a:gd name="T61" fmla="*/ 37 h 126"/>
                <a:gd name="T62" fmla="*/ 15 w 60"/>
                <a:gd name="T63" fmla="*/ 39 h 126"/>
                <a:gd name="T64" fmla="*/ 11 w 60"/>
                <a:gd name="T65" fmla="*/ 41 h 126"/>
                <a:gd name="T66" fmla="*/ 9 w 60"/>
                <a:gd name="T67" fmla="*/ 40 h 126"/>
                <a:gd name="T68" fmla="*/ 9 w 60"/>
                <a:gd name="T69" fmla="*/ 38 h 126"/>
                <a:gd name="T70" fmla="*/ 9 w 60"/>
                <a:gd name="T71" fmla="*/ 55 h 126"/>
                <a:gd name="T72" fmla="*/ 30 w 60"/>
                <a:gd name="T73" fmla="*/ 51 h 126"/>
                <a:gd name="T74" fmla="*/ 50 w 60"/>
                <a:gd name="T75" fmla="*/ 55 h 126"/>
                <a:gd name="T76" fmla="*/ 51 w 60"/>
                <a:gd name="T77" fmla="*/ 57 h 126"/>
                <a:gd name="T78" fmla="*/ 50 w 60"/>
                <a:gd name="T79" fmla="*/ 58 h 126"/>
                <a:gd name="T80" fmla="*/ 49 w 60"/>
                <a:gd name="T81" fmla="*/ 58 h 126"/>
                <a:gd name="T82" fmla="*/ 45 w 60"/>
                <a:gd name="T83" fmla="*/ 56 h 126"/>
                <a:gd name="T84" fmla="*/ 30 w 60"/>
                <a:gd name="T85" fmla="*/ 54 h 126"/>
                <a:gd name="T86" fmla="*/ 15 w 60"/>
                <a:gd name="T87" fmla="*/ 56 h 126"/>
                <a:gd name="T88" fmla="*/ 11 w 60"/>
                <a:gd name="T89" fmla="*/ 58 h 126"/>
                <a:gd name="T90" fmla="*/ 9 w 60"/>
                <a:gd name="T91" fmla="*/ 57 h 126"/>
                <a:gd name="T92" fmla="*/ 9 w 60"/>
                <a:gd name="T93" fmla="*/ 5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126">
                  <a:moveTo>
                    <a:pt x="1" y="122"/>
                  </a:moveTo>
                  <a:cubicBezTo>
                    <a:pt x="4" y="111"/>
                    <a:pt x="16" y="108"/>
                    <a:pt x="30" y="108"/>
                  </a:cubicBezTo>
                  <a:cubicBezTo>
                    <a:pt x="44" y="108"/>
                    <a:pt x="55" y="111"/>
                    <a:pt x="59" y="122"/>
                  </a:cubicBezTo>
                  <a:cubicBezTo>
                    <a:pt x="60" y="126"/>
                    <a:pt x="60" y="126"/>
                    <a:pt x="60" y="122"/>
                  </a:cubicBezTo>
                  <a:cubicBezTo>
                    <a:pt x="60" y="102"/>
                    <a:pt x="60" y="47"/>
                    <a:pt x="60" y="27"/>
                  </a:cubicBezTo>
                  <a:cubicBezTo>
                    <a:pt x="60" y="23"/>
                    <a:pt x="60" y="17"/>
                    <a:pt x="59" y="13"/>
                  </a:cubicBezTo>
                  <a:cubicBezTo>
                    <a:pt x="55" y="3"/>
                    <a:pt x="44" y="0"/>
                    <a:pt x="30" y="0"/>
                  </a:cubicBezTo>
                  <a:cubicBezTo>
                    <a:pt x="16" y="0"/>
                    <a:pt x="5" y="3"/>
                    <a:pt x="1" y="13"/>
                  </a:cubicBezTo>
                  <a:cubicBezTo>
                    <a:pt x="0" y="17"/>
                    <a:pt x="0" y="23"/>
                    <a:pt x="0" y="27"/>
                  </a:cubicBezTo>
                  <a:cubicBezTo>
                    <a:pt x="0" y="47"/>
                    <a:pt x="0" y="102"/>
                    <a:pt x="0" y="122"/>
                  </a:cubicBezTo>
                  <a:cubicBezTo>
                    <a:pt x="0" y="126"/>
                    <a:pt x="0" y="126"/>
                    <a:pt x="1" y="122"/>
                  </a:cubicBezTo>
                  <a:moveTo>
                    <a:pt x="9" y="21"/>
                  </a:moveTo>
                  <a:cubicBezTo>
                    <a:pt x="14" y="18"/>
                    <a:pt x="21" y="17"/>
                    <a:pt x="30" y="17"/>
                  </a:cubicBezTo>
                  <a:cubicBezTo>
                    <a:pt x="39" y="17"/>
                    <a:pt x="45" y="18"/>
                    <a:pt x="50" y="21"/>
                  </a:cubicBezTo>
                  <a:cubicBezTo>
                    <a:pt x="51" y="21"/>
                    <a:pt x="52" y="22"/>
                    <a:pt x="51" y="23"/>
                  </a:cubicBezTo>
                  <a:cubicBezTo>
                    <a:pt x="51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3"/>
                    <a:pt x="46" y="23"/>
                    <a:pt x="45" y="22"/>
                  </a:cubicBezTo>
                  <a:cubicBezTo>
                    <a:pt x="41" y="21"/>
                    <a:pt x="36" y="20"/>
                    <a:pt x="30" y="20"/>
                  </a:cubicBezTo>
                  <a:cubicBezTo>
                    <a:pt x="24" y="20"/>
                    <a:pt x="19" y="21"/>
                    <a:pt x="15" y="22"/>
                  </a:cubicBezTo>
                  <a:cubicBezTo>
                    <a:pt x="14" y="23"/>
                    <a:pt x="12" y="23"/>
                    <a:pt x="11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8" y="22"/>
                    <a:pt x="9" y="21"/>
                    <a:pt x="9" y="21"/>
                  </a:cubicBezTo>
                  <a:moveTo>
                    <a:pt x="9" y="38"/>
                  </a:moveTo>
                  <a:cubicBezTo>
                    <a:pt x="14" y="35"/>
                    <a:pt x="21" y="34"/>
                    <a:pt x="30" y="34"/>
                  </a:cubicBezTo>
                  <a:cubicBezTo>
                    <a:pt x="39" y="34"/>
                    <a:pt x="45" y="35"/>
                    <a:pt x="50" y="38"/>
                  </a:cubicBezTo>
                  <a:cubicBezTo>
                    <a:pt x="51" y="38"/>
                    <a:pt x="52" y="39"/>
                    <a:pt x="51" y="40"/>
                  </a:cubicBezTo>
                  <a:cubicBezTo>
                    <a:pt x="51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8" y="40"/>
                    <a:pt x="46" y="40"/>
                    <a:pt x="45" y="39"/>
                  </a:cubicBezTo>
                  <a:cubicBezTo>
                    <a:pt x="41" y="38"/>
                    <a:pt x="36" y="37"/>
                    <a:pt x="30" y="37"/>
                  </a:cubicBezTo>
                  <a:cubicBezTo>
                    <a:pt x="24" y="37"/>
                    <a:pt x="19" y="38"/>
                    <a:pt x="15" y="39"/>
                  </a:cubicBezTo>
                  <a:cubicBezTo>
                    <a:pt x="14" y="40"/>
                    <a:pt x="12" y="40"/>
                    <a:pt x="11" y="41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8" y="39"/>
                    <a:pt x="9" y="38"/>
                    <a:pt x="9" y="38"/>
                  </a:cubicBezTo>
                  <a:moveTo>
                    <a:pt x="9" y="55"/>
                  </a:moveTo>
                  <a:cubicBezTo>
                    <a:pt x="14" y="52"/>
                    <a:pt x="21" y="51"/>
                    <a:pt x="30" y="51"/>
                  </a:cubicBezTo>
                  <a:cubicBezTo>
                    <a:pt x="39" y="51"/>
                    <a:pt x="45" y="52"/>
                    <a:pt x="50" y="55"/>
                  </a:cubicBezTo>
                  <a:cubicBezTo>
                    <a:pt x="51" y="55"/>
                    <a:pt x="52" y="56"/>
                    <a:pt x="51" y="57"/>
                  </a:cubicBezTo>
                  <a:cubicBezTo>
                    <a:pt x="51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57"/>
                    <a:pt x="46" y="57"/>
                    <a:pt x="45" y="56"/>
                  </a:cubicBezTo>
                  <a:cubicBezTo>
                    <a:pt x="41" y="55"/>
                    <a:pt x="36" y="54"/>
                    <a:pt x="30" y="54"/>
                  </a:cubicBezTo>
                  <a:cubicBezTo>
                    <a:pt x="24" y="54"/>
                    <a:pt x="19" y="55"/>
                    <a:pt x="15" y="56"/>
                  </a:cubicBezTo>
                  <a:cubicBezTo>
                    <a:pt x="14" y="57"/>
                    <a:pt x="12" y="57"/>
                    <a:pt x="11" y="58"/>
                  </a:cubicBezTo>
                  <a:cubicBezTo>
                    <a:pt x="10" y="58"/>
                    <a:pt x="9" y="58"/>
                    <a:pt x="9" y="57"/>
                  </a:cubicBezTo>
                  <a:cubicBezTo>
                    <a:pt x="8" y="56"/>
                    <a:pt x="9" y="55"/>
                    <a:pt x="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69" name="Freeform 155"/>
            <p:cNvSpPr>
              <a:spLocks noEditPoints="1"/>
            </p:cNvSpPr>
            <p:nvPr/>
          </p:nvSpPr>
          <p:spPr bwMode="auto">
            <a:xfrm>
              <a:off x="3902076" y="4076700"/>
              <a:ext cx="225425" cy="473075"/>
            </a:xfrm>
            <a:custGeom>
              <a:avLst/>
              <a:gdLst>
                <a:gd name="T0" fmla="*/ 59 w 60"/>
                <a:gd name="T1" fmla="*/ 122 h 126"/>
                <a:gd name="T2" fmla="*/ 60 w 60"/>
                <a:gd name="T3" fmla="*/ 122 h 126"/>
                <a:gd name="T4" fmla="*/ 60 w 60"/>
                <a:gd name="T5" fmla="*/ 27 h 126"/>
                <a:gd name="T6" fmla="*/ 59 w 60"/>
                <a:gd name="T7" fmla="*/ 13 h 126"/>
                <a:gd name="T8" fmla="*/ 30 w 60"/>
                <a:gd name="T9" fmla="*/ 0 h 126"/>
                <a:gd name="T10" fmla="*/ 1 w 60"/>
                <a:gd name="T11" fmla="*/ 13 h 126"/>
                <a:gd name="T12" fmla="*/ 0 w 60"/>
                <a:gd name="T13" fmla="*/ 27 h 126"/>
                <a:gd name="T14" fmla="*/ 0 w 60"/>
                <a:gd name="T15" fmla="*/ 122 h 126"/>
                <a:gd name="T16" fmla="*/ 1 w 60"/>
                <a:gd name="T17" fmla="*/ 122 h 126"/>
                <a:gd name="T18" fmla="*/ 30 w 60"/>
                <a:gd name="T19" fmla="*/ 108 h 126"/>
                <a:gd name="T20" fmla="*/ 59 w 60"/>
                <a:gd name="T21" fmla="*/ 122 h 126"/>
                <a:gd name="T22" fmla="*/ 51 w 60"/>
                <a:gd name="T23" fmla="*/ 57 h 126"/>
                <a:gd name="T24" fmla="*/ 50 w 60"/>
                <a:gd name="T25" fmla="*/ 58 h 126"/>
                <a:gd name="T26" fmla="*/ 49 w 60"/>
                <a:gd name="T27" fmla="*/ 58 h 126"/>
                <a:gd name="T28" fmla="*/ 45 w 60"/>
                <a:gd name="T29" fmla="*/ 56 h 126"/>
                <a:gd name="T30" fmla="*/ 30 w 60"/>
                <a:gd name="T31" fmla="*/ 54 h 126"/>
                <a:gd name="T32" fmla="*/ 15 w 60"/>
                <a:gd name="T33" fmla="*/ 56 h 126"/>
                <a:gd name="T34" fmla="*/ 11 w 60"/>
                <a:gd name="T35" fmla="*/ 58 h 126"/>
                <a:gd name="T36" fmla="*/ 9 w 60"/>
                <a:gd name="T37" fmla="*/ 57 h 126"/>
                <a:gd name="T38" fmla="*/ 10 w 60"/>
                <a:gd name="T39" fmla="*/ 55 h 126"/>
                <a:gd name="T40" fmla="*/ 30 w 60"/>
                <a:gd name="T41" fmla="*/ 51 h 126"/>
                <a:gd name="T42" fmla="*/ 51 w 60"/>
                <a:gd name="T43" fmla="*/ 55 h 126"/>
                <a:gd name="T44" fmla="*/ 51 w 60"/>
                <a:gd name="T45" fmla="*/ 57 h 126"/>
                <a:gd name="T46" fmla="*/ 51 w 60"/>
                <a:gd name="T47" fmla="*/ 40 h 126"/>
                <a:gd name="T48" fmla="*/ 50 w 60"/>
                <a:gd name="T49" fmla="*/ 41 h 126"/>
                <a:gd name="T50" fmla="*/ 49 w 60"/>
                <a:gd name="T51" fmla="*/ 41 h 126"/>
                <a:gd name="T52" fmla="*/ 45 w 60"/>
                <a:gd name="T53" fmla="*/ 39 h 126"/>
                <a:gd name="T54" fmla="*/ 30 w 60"/>
                <a:gd name="T55" fmla="*/ 37 h 126"/>
                <a:gd name="T56" fmla="*/ 15 w 60"/>
                <a:gd name="T57" fmla="*/ 39 h 126"/>
                <a:gd name="T58" fmla="*/ 11 w 60"/>
                <a:gd name="T59" fmla="*/ 41 h 126"/>
                <a:gd name="T60" fmla="*/ 9 w 60"/>
                <a:gd name="T61" fmla="*/ 40 h 126"/>
                <a:gd name="T62" fmla="*/ 10 w 60"/>
                <a:gd name="T63" fmla="*/ 38 h 126"/>
                <a:gd name="T64" fmla="*/ 30 w 60"/>
                <a:gd name="T65" fmla="*/ 34 h 126"/>
                <a:gd name="T66" fmla="*/ 51 w 60"/>
                <a:gd name="T67" fmla="*/ 38 h 126"/>
                <a:gd name="T68" fmla="*/ 51 w 60"/>
                <a:gd name="T69" fmla="*/ 40 h 126"/>
                <a:gd name="T70" fmla="*/ 51 w 60"/>
                <a:gd name="T71" fmla="*/ 23 h 126"/>
                <a:gd name="T72" fmla="*/ 50 w 60"/>
                <a:gd name="T73" fmla="*/ 24 h 126"/>
                <a:gd name="T74" fmla="*/ 49 w 60"/>
                <a:gd name="T75" fmla="*/ 24 h 126"/>
                <a:gd name="T76" fmla="*/ 45 w 60"/>
                <a:gd name="T77" fmla="*/ 22 h 126"/>
                <a:gd name="T78" fmla="*/ 30 w 60"/>
                <a:gd name="T79" fmla="*/ 20 h 126"/>
                <a:gd name="T80" fmla="*/ 15 w 60"/>
                <a:gd name="T81" fmla="*/ 22 h 126"/>
                <a:gd name="T82" fmla="*/ 11 w 60"/>
                <a:gd name="T83" fmla="*/ 24 h 126"/>
                <a:gd name="T84" fmla="*/ 9 w 60"/>
                <a:gd name="T85" fmla="*/ 23 h 126"/>
                <a:gd name="T86" fmla="*/ 10 w 60"/>
                <a:gd name="T87" fmla="*/ 21 h 126"/>
                <a:gd name="T88" fmla="*/ 30 w 60"/>
                <a:gd name="T89" fmla="*/ 17 h 126"/>
                <a:gd name="T90" fmla="*/ 51 w 60"/>
                <a:gd name="T91" fmla="*/ 21 h 126"/>
                <a:gd name="T92" fmla="*/ 51 w 60"/>
                <a:gd name="T93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" h="126">
                  <a:moveTo>
                    <a:pt x="59" y="122"/>
                  </a:moveTo>
                  <a:cubicBezTo>
                    <a:pt x="60" y="126"/>
                    <a:pt x="60" y="126"/>
                    <a:pt x="60" y="122"/>
                  </a:cubicBezTo>
                  <a:cubicBezTo>
                    <a:pt x="60" y="102"/>
                    <a:pt x="60" y="47"/>
                    <a:pt x="60" y="27"/>
                  </a:cubicBezTo>
                  <a:cubicBezTo>
                    <a:pt x="60" y="23"/>
                    <a:pt x="60" y="17"/>
                    <a:pt x="59" y="13"/>
                  </a:cubicBezTo>
                  <a:cubicBezTo>
                    <a:pt x="55" y="3"/>
                    <a:pt x="44" y="0"/>
                    <a:pt x="30" y="0"/>
                  </a:cubicBezTo>
                  <a:cubicBezTo>
                    <a:pt x="16" y="0"/>
                    <a:pt x="5" y="3"/>
                    <a:pt x="1" y="13"/>
                  </a:cubicBezTo>
                  <a:cubicBezTo>
                    <a:pt x="0" y="17"/>
                    <a:pt x="0" y="23"/>
                    <a:pt x="0" y="27"/>
                  </a:cubicBezTo>
                  <a:cubicBezTo>
                    <a:pt x="0" y="47"/>
                    <a:pt x="0" y="102"/>
                    <a:pt x="0" y="122"/>
                  </a:cubicBezTo>
                  <a:cubicBezTo>
                    <a:pt x="0" y="126"/>
                    <a:pt x="0" y="126"/>
                    <a:pt x="1" y="122"/>
                  </a:cubicBezTo>
                  <a:cubicBezTo>
                    <a:pt x="4" y="111"/>
                    <a:pt x="16" y="108"/>
                    <a:pt x="30" y="108"/>
                  </a:cubicBezTo>
                  <a:cubicBezTo>
                    <a:pt x="44" y="108"/>
                    <a:pt x="56" y="111"/>
                    <a:pt x="59" y="122"/>
                  </a:cubicBezTo>
                  <a:moveTo>
                    <a:pt x="51" y="57"/>
                  </a:moveTo>
                  <a:cubicBezTo>
                    <a:pt x="51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57"/>
                    <a:pt x="46" y="57"/>
                    <a:pt x="45" y="56"/>
                  </a:cubicBezTo>
                  <a:cubicBezTo>
                    <a:pt x="41" y="55"/>
                    <a:pt x="36" y="54"/>
                    <a:pt x="30" y="54"/>
                  </a:cubicBezTo>
                  <a:cubicBezTo>
                    <a:pt x="24" y="54"/>
                    <a:pt x="19" y="55"/>
                    <a:pt x="15" y="56"/>
                  </a:cubicBezTo>
                  <a:cubicBezTo>
                    <a:pt x="14" y="57"/>
                    <a:pt x="12" y="57"/>
                    <a:pt x="11" y="58"/>
                  </a:cubicBezTo>
                  <a:cubicBezTo>
                    <a:pt x="10" y="58"/>
                    <a:pt x="9" y="58"/>
                    <a:pt x="9" y="57"/>
                  </a:cubicBezTo>
                  <a:cubicBezTo>
                    <a:pt x="8" y="56"/>
                    <a:pt x="9" y="55"/>
                    <a:pt x="10" y="55"/>
                  </a:cubicBezTo>
                  <a:cubicBezTo>
                    <a:pt x="15" y="52"/>
                    <a:pt x="21" y="51"/>
                    <a:pt x="30" y="51"/>
                  </a:cubicBezTo>
                  <a:cubicBezTo>
                    <a:pt x="39" y="51"/>
                    <a:pt x="46" y="52"/>
                    <a:pt x="51" y="55"/>
                  </a:cubicBezTo>
                  <a:cubicBezTo>
                    <a:pt x="51" y="55"/>
                    <a:pt x="52" y="56"/>
                    <a:pt x="51" y="57"/>
                  </a:cubicBezTo>
                  <a:moveTo>
                    <a:pt x="51" y="40"/>
                  </a:moveTo>
                  <a:cubicBezTo>
                    <a:pt x="51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8" y="40"/>
                    <a:pt x="46" y="40"/>
                    <a:pt x="45" y="39"/>
                  </a:cubicBezTo>
                  <a:cubicBezTo>
                    <a:pt x="41" y="38"/>
                    <a:pt x="36" y="37"/>
                    <a:pt x="30" y="37"/>
                  </a:cubicBezTo>
                  <a:cubicBezTo>
                    <a:pt x="24" y="37"/>
                    <a:pt x="19" y="38"/>
                    <a:pt x="15" y="39"/>
                  </a:cubicBezTo>
                  <a:cubicBezTo>
                    <a:pt x="14" y="40"/>
                    <a:pt x="12" y="40"/>
                    <a:pt x="11" y="41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8" y="39"/>
                    <a:pt x="9" y="38"/>
                    <a:pt x="10" y="38"/>
                  </a:cubicBezTo>
                  <a:cubicBezTo>
                    <a:pt x="15" y="35"/>
                    <a:pt x="21" y="34"/>
                    <a:pt x="30" y="34"/>
                  </a:cubicBezTo>
                  <a:cubicBezTo>
                    <a:pt x="39" y="34"/>
                    <a:pt x="46" y="35"/>
                    <a:pt x="51" y="38"/>
                  </a:cubicBezTo>
                  <a:cubicBezTo>
                    <a:pt x="51" y="38"/>
                    <a:pt x="52" y="39"/>
                    <a:pt x="51" y="40"/>
                  </a:cubicBezTo>
                  <a:moveTo>
                    <a:pt x="51" y="23"/>
                  </a:moveTo>
                  <a:cubicBezTo>
                    <a:pt x="51" y="24"/>
                    <a:pt x="50" y="24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3"/>
                    <a:pt x="46" y="23"/>
                    <a:pt x="45" y="22"/>
                  </a:cubicBezTo>
                  <a:cubicBezTo>
                    <a:pt x="41" y="21"/>
                    <a:pt x="36" y="20"/>
                    <a:pt x="30" y="20"/>
                  </a:cubicBezTo>
                  <a:cubicBezTo>
                    <a:pt x="24" y="20"/>
                    <a:pt x="19" y="21"/>
                    <a:pt x="15" y="22"/>
                  </a:cubicBezTo>
                  <a:cubicBezTo>
                    <a:pt x="14" y="23"/>
                    <a:pt x="12" y="23"/>
                    <a:pt x="11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8" y="22"/>
                    <a:pt x="9" y="21"/>
                    <a:pt x="10" y="21"/>
                  </a:cubicBezTo>
                  <a:cubicBezTo>
                    <a:pt x="15" y="18"/>
                    <a:pt x="21" y="17"/>
                    <a:pt x="30" y="17"/>
                  </a:cubicBezTo>
                  <a:cubicBezTo>
                    <a:pt x="39" y="17"/>
                    <a:pt x="46" y="18"/>
                    <a:pt x="51" y="21"/>
                  </a:cubicBezTo>
                  <a:cubicBezTo>
                    <a:pt x="51" y="21"/>
                    <a:pt x="52" y="22"/>
                    <a:pt x="51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1017192" y="6051141"/>
            <a:ext cx="477172" cy="517248"/>
            <a:chOff x="5534026" y="1911350"/>
            <a:chExt cx="360362" cy="390525"/>
          </a:xfrm>
          <a:solidFill>
            <a:schemeClr val="accent1"/>
          </a:solidFill>
        </p:grpSpPr>
        <p:sp>
          <p:nvSpPr>
            <p:cNvPr id="171" name="Freeform 156"/>
            <p:cNvSpPr>
              <a:spLocks/>
            </p:cNvSpPr>
            <p:nvPr/>
          </p:nvSpPr>
          <p:spPr bwMode="auto">
            <a:xfrm>
              <a:off x="5534026" y="1911350"/>
              <a:ext cx="344488" cy="206375"/>
            </a:xfrm>
            <a:custGeom>
              <a:avLst/>
              <a:gdLst>
                <a:gd name="T0" fmla="*/ 26 w 92"/>
                <a:gd name="T1" fmla="*/ 30 h 55"/>
                <a:gd name="T2" fmla="*/ 65 w 92"/>
                <a:gd name="T3" fmla="*/ 25 h 55"/>
                <a:gd name="T4" fmla="*/ 56 w 92"/>
                <a:gd name="T5" fmla="*/ 34 h 55"/>
                <a:gd name="T6" fmla="*/ 59 w 92"/>
                <a:gd name="T7" fmla="*/ 41 h 55"/>
                <a:gd name="T8" fmla="*/ 81 w 92"/>
                <a:gd name="T9" fmla="*/ 41 h 55"/>
                <a:gd name="T10" fmla="*/ 83 w 92"/>
                <a:gd name="T11" fmla="*/ 41 h 55"/>
                <a:gd name="T12" fmla="*/ 85 w 92"/>
                <a:gd name="T13" fmla="*/ 41 h 55"/>
                <a:gd name="T14" fmla="*/ 90 w 92"/>
                <a:gd name="T15" fmla="*/ 41 h 55"/>
                <a:gd name="T16" fmla="*/ 92 w 92"/>
                <a:gd name="T17" fmla="*/ 38 h 55"/>
                <a:gd name="T18" fmla="*/ 92 w 92"/>
                <a:gd name="T19" fmla="*/ 7 h 55"/>
                <a:gd name="T20" fmla="*/ 86 w 92"/>
                <a:gd name="T21" fmla="*/ 5 h 55"/>
                <a:gd name="T22" fmla="*/ 77 w 92"/>
                <a:gd name="T23" fmla="*/ 14 h 55"/>
                <a:gd name="T24" fmla="*/ 14 w 92"/>
                <a:gd name="T25" fmla="*/ 19 h 55"/>
                <a:gd name="T26" fmla="*/ 0 w 92"/>
                <a:gd name="T27" fmla="*/ 55 h 55"/>
                <a:gd name="T28" fmla="*/ 17 w 92"/>
                <a:gd name="T29" fmla="*/ 55 h 55"/>
                <a:gd name="T30" fmla="*/ 26 w 92"/>
                <a:gd name="T31" fmla="*/ 3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55">
                  <a:moveTo>
                    <a:pt x="26" y="30"/>
                  </a:moveTo>
                  <a:cubicBezTo>
                    <a:pt x="36" y="19"/>
                    <a:pt x="53" y="18"/>
                    <a:pt x="65" y="25"/>
                  </a:cubicBezTo>
                  <a:cubicBezTo>
                    <a:pt x="61" y="29"/>
                    <a:pt x="56" y="34"/>
                    <a:pt x="56" y="34"/>
                  </a:cubicBezTo>
                  <a:cubicBezTo>
                    <a:pt x="53" y="38"/>
                    <a:pt x="57" y="41"/>
                    <a:pt x="5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2" y="41"/>
                    <a:pt x="83" y="41"/>
                    <a:pt x="83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1" y="41"/>
                    <a:pt x="92" y="40"/>
                    <a:pt x="92" y="3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5"/>
                    <a:pt x="89" y="2"/>
                    <a:pt x="86" y="5"/>
                  </a:cubicBezTo>
                  <a:cubicBezTo>
                    <a:pt x="86" y="5"/>
                    <a:pt x="80" y="10"/>
                    <a:pt x="77" y="14"/>
                  </a:cubicBezTo>
                  <a:cubicBezTo>
                    <a:pt x="58" y="0"/>
                    <a:pt x="31" y="2"/>
                    <a:pt x="14" y="19"/>
                  </a:cubicBezTo>
                  <a:cubicBezTo>
                    <a:pt x="5" y="29"/>
                    <a:pt x="0" y="42"/>
                    <a:pt x="0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46"/>
                    <a:pt x="19" y="37"/>
                    <a:pt x="26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72" name="Freeform 157"/>
            <p:cNvSpPr>
              <a:spLocks/>
            </p:cNvSpPr>
            <p:nvPr/>
          </p:nvSpPr>
          <p:spPr bwMode="auto">
            <a:xfrm>
              <a:off x="5548313" y="2095500"/>
              <a:ext cx="346075" cy="206375"/>
            </a:xfrm>
            <a:custGeom>
              <a:avLst/>
              <a:gdLst>
                <a:gd name="T0" fmla="*/ 75 w 92"/>
                <a:gd name="T1" fmla="*/ 0 h 55"/>
                <a:gd name="T2" fmla="*/ 66 w 92"/>
                <a:gd name="T3" fmla="*/ 25 h 55"/>
                <a:gd name="T4" fmla="*/ 27 w 92"/>
                <a:gd name="T5" fmla="*/ 30 h 55"/>
                <a:gd name="T6" fmla="*/ 36 w 92"/>
                <a:gd name="T7" fmla="*/ 21 h 55"/>
                <a:gd name="T8" fmla="*/ 33 w 92"/>
                <a:gd name="T9" fmla="*/ 14 h 55"/>
                <a:gd name="T10" fmla="*/ 11 w 92"/>
                <a:gd name="T11" fmla="*/ 14 h 55"/>
                <a:gd name="T12" fmla="*/ 8 w 92"/>
                <a:gd name="T13" fmla="*/ 14 h 55"/>
                <a:gd name="T14" fmla="*/ 6 w 92"/>
                <a:gd name="T15" fmla="*/ 14 h 55"/>
                <a:gd name="T16" fmla="*/ 2 w 92"/>
                <a:gd name="T17" fmla="*/ 14 h 55"/>
                <a:gd name="T18" fmla="*/ 0 w 92"/>
                <a:gd name="T19" fmla="*/ 17 h 55"/>
                <a:gd name="T20" fmla="*/ 0 w 92"/>
                <a:gd name="T21" fmla="*/ 48 h 55"/>
                <a:gd name="T22" fmla="*/ 6 w 92"/>
                <a:gd name="T23" fmla="*/ 50 h 55"/>
                <a:gd name="T24" fmla="*/ 15 w 92"/>
                <a:gd name="T25" fmla="*/ 41 h 55"/>
                <a:gd name="T26" fmla="*/ 77 w 92"/>
                <a:gd name="T27" fmla="*/ 36 h 55"/>
                <a:gd name="T28" fmla="*/ 91 w 92"/>
                <a:gd name="T29" fmla="*/ 0 h 55"/>
                <a:gd name="T30" fmla="*/ 75 w 92"/>
                <a:gd name="T3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55">
                  <a:moveTo>
                    <a:pt x="75" y="0"/>
                  </a:moveTo>
                  <a:cubicBezTo>
                    <a:pt x="76" y="9"/>
                    <a:pt x="73" y="18"/>
                    <a:pt x="66" y="25"/>
                  </a:cubicBezTo>
                  <a:cubicBezTo>
                    <a:pt x="55" y="36"/>
                    <a:pt x="39" y="37"/>
                    <a:pt x="27" y="30"/>
                  </a:cubicBezTo>
                  <a:cubicBezTo>
                    <a:pt x="31" y="26"/>
                    <a:pt x="36" y="21"/>
                    <a:pt x="36" y="21"/>
                  </a:cubicBezTo>
                  <a:cubicBezTo>
                    <a:pt x="39" y="17"/>
                    <a:pt x="35" y="14"/>
                    <a:pt x="33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3" y="53"/>
                    <a:pt x="6" y="50"/>
                  </a:cubicBezTo>
                  <a:cubicBezTo>
                    <a:pt x="6" y="50"/>
                    <a:pt x="11" y="45"/>
                    <a:pt x="15" y="41"/>
                  </a:cubicBezTo>
                  <a:cubicBezTo>
                    <a:pt x="34" y="55"/>
                    <a:pt x="60" y="53"/>
                    <a:pt x="77" y="36"/>
                  </a:cubicBezTo>
                  <a:cubicBezTo>
                    <a:pt x="87" y="26"/>
                    <a:pt x="92" y="13"/>
                    <a:pt x="91" y="0"/>
                  </a:cubicBezTo>
                  <a:cubicBezTo>
                    <a:pt x="75" y="0"/>
                    <a:pt x="75" y="0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73" name="Freeform 158"/>
          <p:cNvSpPr>
            <a:spLocks noEditPoints="1"/>
          </p:cNvSpPr>
          <p:nvPr/>
        </p:nvSpPr>
        <p:spPr bwMode="auto">
          <a:xfrm>
            <a:off x="13012067" y="7226512"/>
            <a:ext cx="914408" cy="811614"/>
          </a:xfrm>
          <a:custGeom>
            <a:avLst/>
            <a:gdLst>
              <a:gd name="T0" fmla="*/ 162 w 184"/>
              <a:gd name="T1" fmla="*/ 0 h 163"/>
              <a:gd name="T2" fmla="*/ 21 w 184"/>
              <a:gd name="T3" fmla="*/ 0 h 163"/>
              <a:gd name="T4" fmla="*/ 0 w 184"/>
              <a:gd name="T5" fmla="*/ 21 h 163"/>
              <a:gd name="T6" fmla="*/ 0 w 184"/>
              <a:gd name="T7" fmla="*/ 97 h 163"/>
              <a:gd name="T8" fmla="*/ 21 w 184"/>
              <a:gd name="T9" fmla="*/ 119 h 163"/>
              <a:gd name="T10" fmla="*/ 32 w 184"/>
              <a:gd name="T11" fmla="*/ 119 h 163"/>
              <a:gd name="T12" fmla="*/ 32 w 184"/>
              <a:gd name="T13" fmla="*/ 157 h 163"/>
              <a:gd name="T14" fmla="*/ 34 w 184"/>
              <a:gd name="T15" fmla="*/ 161 h 163"/>
              <a:gd name="T16" fmla="*/ 42 w 184"/>
              <a:gd name="T17" fmla="*/ 161 h 163"/>
              <a:gd name="T18" fmla="*/ 86 w 184"/>
              <a:gd name="T19" fmla="*/ 119 h 163"/>
              <a:gd name="T20" fmla="*/ 162 w 184"/>
              <a:gd name="T21" fmla="*/ 119 h 163"/>
              <a:gd name="T22" fmla="*/ 184 w 184"/>
              <a:gd name="T23" fmla="*/ 97 h 163"/>
              <a:gd name="T24" fmla="*/ 184 w 184"/>
              <a:gd name="T25" fmla="*/ 21 h 163"/>
              <a:gd name="T26" fmla="*/ 162 w 184"/>
              <a:gd name="T27" fmla="*/ 0 h 163"/>
              <a:gd name="T28" fmla="*/ 38 w 184"/>
              <a:gd name="T29" fmla="*/ 32 h 163"/>
              <a:gd name="T30" fmla="*/ 124 w 184"/>
              <a:gd name="T31" fmla="*/ 32 h 163"/>
              <a:gd name="T32" fmla="*/ 130 w 184"/>
              <a:gd name="T33" fmla="*/ 38 h 163"/>
              <a:gd name="T34" fmla="*/ 124 w 184"/>
              <a:gd name="T35" fmla="*/ 43 h 163"/>
              <a:gd name="T36" fmla="*/ 38 w 184"/>
              <a:gd name="T37" fmla="*/ 43 h 163"/>
              <a:gd name="T38" fmla="*/ 32 w 184"/>
              <a:gd name="T39" fmla="*/ 38 h 163"/>
              <a:gd name="T40" fmla="*/ 38 w 184"/>
              <a:gd name="T41" fmla="*/ 32 h 163"/>
              <a:gd name="T42" fmla="*/ 81 w 184"/>
              <a:gd name="T43" fmla="*/ 86 h 163"/>
              <a:gd name="T44" fmla="*/ 38 w 184"/>
              <a:gd name="T45" fmla="*/ 86 h 163"/>
              <a:gd name="T46" fmla="*/ 32 w 184"/>
              <a:gd name="T47" fmla="*/ 81 h 163"/>
              <a:gd name="T48" fmla="*/ 38 w 184"/>
              <a:gd name="T49" fmla="*/ 76 h 163"/>
              <a:gd name="T50" fmla="*/ 81 w 184"/>
              <a:gd name="T51" fmla="*/ 76 h 163"/>
              <a:gd name="T52" fmla="*/ 86 w 184"/>
              <a:gd name="T53" fmla="*/ 81 h 163"/>
              <a:gd name="T54" fmla="*/ 81 w 184"/>
              <a:gd name="T55" fmla="*/ 86 h 163"/>
              <a:gd name="T56" fmla="*/ 146 w 184"/>
              <a:gd name="T57" fmla="*/ 65 h 163"/>
              <a:gd name="T58" fmla="*/ 38 w 184"/>
              <a:gd name="T59" fmla="*/ 65 h 163"/>
              <a:gd name="T60" fmla="*/ 32 w 184"/>
              <a:gd name="T61" fmla="*/ 59 h 163"/>
              <a:gd name="T62" fmla="*/ 38 w 184"/>
              <a:gd name="T63" fmla="*/ 54 h 163"/>
              <a:gd name="T64" fmla="*/ 146 w 184"/>
              <a:gd name="T65" fmla="*/ 54 h 163"/>
              <a:gd name="T66" fmla="*/ 151 w 184"/>
              <a:gd name="T67" fmla="*/ 59 h 163"/>
              <a:gd name="T68" fmla="*/ 146 w 184"/>
              <a:gd name="T69" fmla="*/ 65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4" h="163">
                <a:moveTo>
                  <a:pt x="162" y="0"/>
                </a:move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9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9"/>
                  <a:pt x="9" y="119"/>
                  <a:pt x="21" y="119"/>
                </a:cubicBezTo>
                <a:cubicBezTo>
                  <a:pt x="32" y="119"/>
                  <a:pt x="32" y="119"/>
                  <a:pt x="32" y="119"/>
                </a:cubicBezTo>
                <a:cubicBezTo>
                  <a:pt x="32" y="157"/>
                  <a:pt x="32" y="157"/>
                  <a:pt x="32" y="157"/>
                </a:cubicBezTo>
                <a:cubicBezTo>
                  <a:pt x="32" y="158"/>
                  <a:pt x="33" y="160"/>
                  <a:pt x="34" y="161"/>
                </a:cubicBezTo>
                <a:cubicBezTo>
                  <a:pt x="36" y="163"/>
                  <a:pt x="39" y="163"/>
                  <a:pt x="42" y="161"/>
                </a:cubicBezTo>
                <a:cubicBezTo>
                  <a:pt x="86" y="119"/>
                  <a:pt x="86" y="119"/>
                  <a:pt x="86" y="119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74" y="119"/>
                  <a:pt x="184" y="109"/>
                  <a:pt x="184" y="97"/>
                </a:cubicBezTo>
                <a:cubicBezTo>
                  <a:pt x="184" y="21"/>
                  <a:pt x="184" y="21"/>
                  <a:pt x="184" y="21"/>
                </a:cubicBezTo>
                <a:cubicBezTo>
                  <a:pt x="184" y="9"/>
                  <a:pt x="174" y="0"/>
                  <a:pt x="162" y="0"/>
                </a:cubicBezTo>
                <a:moveTo>
                  <a:pt x="38" y="32"/>
                </a:moveTo>
                <a:cubicBezTo>
                  <a:pt x="124" y="32"/>
                  <a:pt x="124" y="32"/>
                  <a:pt x="124" y="32"/>
                </a:cubicBezTo>
                <a:cubicBezTo>
                  <a:pt x="127" y="32"/>
                  <a:pt x="130" y="35"/>
                  <a:pt x="130" y="38"/>
                </a:cubicBezTo>
                <a:cubicBezTo>
                  <a:pt x="130" y="41"/>
                  <a:pt x="127" y="43"/>
                  <a:pt x="124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5" y="43"/>
                  <a:pt x="32" y="41"/>
                  <a:pt x="32" y="38"/>
                </a:cubicBezTo>
                <a:cubicBezTo>
                  <a:pt x="32" y="35"/>
                  <a:pt x="35" y="32"/>
                  <a:pt x="38" y="32"/>
                </a:cubicBezTo>
                <a:moveTo>
                  <a:pt x="81" y="86"/>
                </a:moveTo>
                <a:cubicBezTo>
                  <a:pt x="38" y="86"/>
                  <a:pt x="38" y="86"/>
                  <a:pt x="38" y="86"/>
                </a:cubicBezTo>
                <a:cubicBezTo>
                  <a:pt x="35" y="86"/>
                  <a:pt x="32" y="84"/>
                  <a:pt x="32" y="81"/>
                </a:cubicBezTo>
                <a:cubicBezTo>
                  <a:pt x="32" y="78"/>
                  <a:pt x="35" y="76"/>
                  <a:pt x="38" y="76"/>
                </a:cubicBezTo>
                <a:cubicBezTo>
                  <a:pt x="81" y="76"/>
                  <a:pt x="81" y="76"/>
                  <a:pt x="81" y="76"/>
                </a:cubicBezTo>
                <a:cubicBezTo>
                  <a:pt x="84" y="76"/>
                  <a:pt x="86" y="78"/>
                  <a:pt x="86" y="81"/>
                </a:cubicBezTo>
                <a:cubicBezTo>
                  <a:pt x="86" y="84"/>
                  <a:pt x="84" y="86"/>
                  <a:pt x="81" y="86"/>
                </a:cubicBezTo>
                <a:moveTo>
                  <a:pt x="146" y="65"/>
                </a:moveTo>
                <a:cubicBezTo>
                  <a:pt x="38" y="65"/>
                  <a:pt x="38" y="65"/>
                  <a:pt x="38" y="65"/>
                </a:cubicBezTo>
                <a:cubicBezTo>
                  <a:pt x="35" y="65"/>
                  <a:pt x="32" y="62"/>
                  <a:pt x="32" y="59"/>
                </a:cubicBezTo>
                <a:cubicBezTo>
                  <a:pt x="32" y="56"/>
                  <a:pt x="35" y="54"/>
                  <a:pt x="38" y="54"/>
                </a:cubicBezTo>
                <a:cubicBezTo>
                  <a:pt x="146" y="54"/>
                  <a:pt x="146" y="54"/>
                  <a:pt x="146" y="54"/>
                </a:cubicBezTo>
                <a:cubicBezTo>
                  <a:pt x="149" y="54"/>
                  <a:pt x="151" y="56"/>
                  <a:pt x="151" y="59"/>
                </a:cubicBezTo>
                <a:cubicBezTo>
                  <a:pt x="151" y="62"/>
                  <a:pt x="149" y="65"/>
                  <a:pt x="146" y="6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14723161" y="9160931"/>
            <a:ext cx="641135" cy="563504"/>
            <a:chOff x="8332788" y="4259263"/>
            <a:chExt cx="484188" cy="425449"/>
          </a:xfrm>
          <a:solidFill>
            <a:schemeClr val="accent5"/>
          </a:solidFill>
        </p:grpSpPr>
        <p:sp>
          <p:nvSpPr>
            <p:cNvPr id="175" name="Freeform 159"/>
            <p:cNvSpPr>
              <a:spLocks/>
            </p:cNvSpPr>
            <p:nvPr/>
          </p:nvSpPr>
          <p:spPr bwMode="auto">
            <a:xfrm>
              <a:off x="8569326" y="4552950"/>
              <a:ext cx="131763" cy="131762"/>
            </a:xfrm>
            <a:custGeom>
              <a:avLst/>
              <a:gdLst>
                <a:gd name="T0" fmla="*/ 13 w 35"/>
                <a:gd name="T1" fmla="*/ 3 h 35"/>
                <a:gd name="T2" fmla="*/ 33 w 35"/>
                <a:gd name="T3" fmla="*/ 13 h 35"/>
                <a:gd name="T4" fmla="*/ 23 w 35"/>
                <a:gd name="T5" fmla="*/ 33 h 35"/>
                <a:gd name="T6" fmla="*/ 3 w 35"/>
                <a:gd name="T7" fmla="*/ 23 h 35"/>
                <a:gd name="T8" fmla="*/ 13 w 35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13" y="3"/>
                  </a:moveTo>
                  <a:cubicBezTo>
                    <a:pt x="21" y="0"/>
                    <a:pt x="30" y="5"/>
                    <a:pt x="33" y="13"/>
                  </a:cubicBezTo>
                  <a:cubicBezTo>
                    <a:pt x="35" y="21"/>
                    <a:pt x="31" y="30"/>
                    <a:pt x="23" y="33"/>
                  </a:cubicBezTo>
                  <a:cubicBezTo>
                    <a:pt x="15" y="35"/>
                    <a:pt x="6" y="31"/>
                    <a:pt x="3" y="23"/>
                  </a:cubicBezTo>
                  <a:cubicBezTo>
                    <a:pt x="0" y="15"/>
                    <a:pt x="5" y="6"/>
                    <a:pt x="13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76" name="Freeform 160"/>
            <p:cNvSpPr>
              <a:spLocks/>
            </p:cNvSpPr>
            <p:nvPr/>
          </p:nvSpPr>
          <p:spPr bwMode="auto">
            <a:xfrm>
              <a:off x="8445501" y="4395788"/>
              <a:ext cx="315913" cy="217487"/>
            </a:xfrm>
            <a:custGeom>
              <a:avLst/>
              <a:gdLst>
                <a:gd name="T0" fmla="*/ 74 w 84"/>
                <a:gd name="T1" fmla="*/ 12 h 58"/>
                <a:gd name="T2" fmla="*/ 73 w 84"/>
                <a:gd name="T3" fmla="*/ 12 h 58"/>
                <a:gd name="T4" fmla="*/ 72 w 84"/>
                <a:gd name="T5" fmla="*/ 11 h 58"/>
                <a:gd name="T6" fmla="*/ 72 w 84"/>
                <a:gd name="T7" fmla="*/ 11 h 58"/>
                <a:gd name="T8" fmla="*/ 6 w 84"/>
                <a:gd name="T9" fmla="*/ 36 h 58"/>
                <a:gd name="T10" fmla="*/ 4 w 84"/>
                <a:gd name="T11" fmla="*/ 38 h 58"/>
                <a:gd name="T12" fmla="*/ 2 w 84"/>
                <a:gd name="T13" fmla="*/ 42 h 58"/>
                <a:gd name="T14" fmla="*/ 7 w 84"/>
                <a:gd name="T15" fmla="*/ 56 h 58"/>
                <a:gd name="T16" fmla="*/ 20 w 84"/>
                <a:gd name="T17" fmla="*/ 51 h 58"/>
                <a:gd name="T18" fmla="*/ 23 w 84"/>
                <a:gd name="T19" fmla="*/ 44 h 58"/>
                <a:gd name="T20" fmla="*/ 65 w 84"/>
                <a:gd name="T21" fmla="*/ 30 h 58"/>
                <a:gd name="T22" fmla="*/ 70 w 84"/>
                <a:gd name="T23" fmla="*/ 32 h 58"/>
                <a:gd name="T24" fmla="*/ 83 w 84"/>
                <a:gd name="T25" fmla="*/ 27 h 58"/>
                <a:gd name="T26" fmla="*/ 84 w 84"/>
                <a:gd name="T27" fmla="*/ 20 h 58"/>
                <a:gd name="T28" fmla="*/ 79 w 84"/>
                <a:gd name="T29" fmla="*/ 14 h 58"/>
                <a:gd name="T30" fmla="*/ 74 w 84"/>
                <a:gd name="T31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58">
                  <a:moveTo>
                    <a:pt x="74" y="12"/>
                  </a:moveTo>
                  <a:cubicBezTo>
                    <a:pt x="74" y="12"/>
                    <a:pt x="73" y="12"/>
                    <a:pt x="73" y="12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46" y="0"/>
                    <a:pt x="18" y="11"/>
                    <a:pt x="6" y="3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7"/>
                    <a:pt x="2" y="53"/>
                    <a:pt x="7" y="56"/>
                  </a:cubicBezTo>
                  <a:cubicBezTo>
                    <a:pt x="12" y="58"/>
                    <a:pt x="18" y="56"/>
                    <a:pt x="20" y="5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31" y="29"/>
                    <a:pt x="50" y="22"/>
                    <a:pt x="65" y="3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5" y="34"/>
                    <a:pt x="81" y="32"/>
                    <a:pt x="83" y="27"/>
                  </a:cubicBezTo>
                  <a:cubicBezTo>
                    <a:pt x="84" y="25"/>
                    <a:pt x="84" y="22"/>
                    <a:pt x="84" y="20"/>
                  </a:cubicBezTo>
                  <a:cubicBezTo>
                    <a:pt x="83" y="18"/>
                    <a:pt x="81" y="16"/>
                    <a:pt x="79" y="14"/>
                  </a:cubicBezTo>
                  <a:lnTo>
                    <a:pt x="7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77" name="Freeform 161"/>
            <p:cNvSpPr>
              <a:spLocks/>
            </p:cNvSpPr>
            <p:nvPr/>
          </p:nvSpPr>
          <p:spPr bwMode="auto">
            <a:xfrm>
              <a:off x="8332788" y="4259263"/>
              <a:ext cx="484188" cy="296862"/>
            </a:xfrm>
            <a:custGeom>
              <a:avLst/>
              <a:gdLst>
                <a:gd name="T0" fmla="*/ 123 w 129"/>
                <a:gd name="T1" fmla="*/ 21 h 79"/>
                <a:gd name="T2" fmla="*/ 119 w 129"/>
                <a:gd name="T3" fmla="*/ 19 h 79"/>
                <a:gd name="T4" fmla="*/ 118 w 129"/>
                <a:gd name="T5" fmla="*/ 19 h 79"/>
                <a:gd name="T6" fmla="*/ 115 w 129"/>
                <a:gd name="T7" fmla="*/ 17 h 79"/>
                <a:gd name="T8" fmla="*/ 113 w 129"/>
                <a:gd name="T9" fmla="*/ 17 h 79"/>
                <a:gd name="T10" fmla="*/ 6 w 129"/>
                <a:gd name="T11" fmla="*/ 57 h 79"/>
                <a:gd name="T12" fmla="*/ 5 w 129"/>
                <a:gd name="T13" fmla="*/ 57 h 79"/>
                <a:gd name="T14" fmla="*/ 2 w 129"/>
                <a:gd name="T15" fmla="*/ 65 h 79"/>
                <a:gd name="T16" fmla="*/ 6 w 129"/>
                <a:gd name="T17" fmla="*/ 77 h 79"/>
                <a:gd name="T18" fmla="*/ 18 w 129"/>
                <a:gd name="T19" fmla="*/ 73 h 79"/>
                <a:gd name="T20" fmla="*/ 22 w 129"/>
                <a:gd name="T21" fmla="*/ 65 h 79"/>
                <a:gd name="T22" fmla="*/ 22 w 129"/>
                <a:gd name="T23" fmla="*/ 65 h 79"/>
                <a:gd name="T24" fmla="*/ 109 w 129"/>
                <a:gd name="T25" fmla="*/ 34 h 79"/>
                <a:gd name="T26" fmla="*/ 115 w 129"/>
                <a:gd name="T27" fmla="*/ 37 h 79"/>
                <a:gd name="T28" fmla="*/ 127 w 129"/>
                <a:gd name="T29" fmla="*/ 33 h 79"/>
                <a:gd name="T30" fmla="*/ 123 w 129"/>
                <a:gd name="T31" fmla="*/ 2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79">
                  <a:moveTo>
                    <a:pt x="123" y="21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7"/>
                    <a:pt x="114" y="17"/>
                    <a:pt x="113" y="17"/>
                  </a:cubicBezTo>
                  <a:cubicBezTo>
                    <a:pt x="73" y="0"/>
                    <a:pt x="26" y="18"/>
                    <a:pt x="6" y="57"/>
                  </a:cubicBezTo>
                  <a:cubicBezTo>
                    <a:pt x="6" y="57"/>
                    <a:pt x="6" y="57"/>
                    <a:pt x="5" y="57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69"/>
                    <a:pt x="2" y="75"/>
                    <a:pt x="6" y="77"/>
                  </a:cubicBezTo>
                  <a:cubicBezTo>
                    <a:pt x="10" y="79"/>
                    <a:pt x="16" y="77"/>
                    <a:pt x="18" y="73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38" y="33"/>
                    <a:pt x="76" y="20"/>
                    <a:pt x="109" y="34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9" y="39"/>
                    <a:pt x="125" y="37"/>
                    <a:pt x="127" y="33"/>
                  </a:cubicBezTo>
                  <a:cubicBezTo>
                    <a:pt x="129" y="29"/>
                    <a:pt x="127" y="23"/>
                    <a:pt x="12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78" name="Freeform 162"/>
          <p:cNvSpPr>
            <a:spLocks/>
          </p:cNvSpPr>
          <p:nvPr/>
        </p:nvSpPr>
        <p:spPr bwMode="auto">
          <a:xfrm>
            <a:off x="14952289" y="6658800"/>
            <a:ext cx="567564" cy="527758"/>
          </a:xfrm>
          <a:custGeom>
            <a:avLst/>
            <a:gdLst>
              <a:gd name="T0" fmla="*/ 107 w 114"/>
              <a:gd name="T1" fmla="*/ 55 h 106"/>
              <a:gd name="T2" fmla="*/ 59 w 114"/>
              <a:gd name="T3" fmla="*/ 38 h 106"/>
              <a:gd name="T4" fmla="*/ 57 w 114"/>
              <a:gd name="T5" fmla="*/ 43 h 106"/>
              <a:gd name="T6" fmla="*/ 56 w 114"/>
              <a:gd name="T7" fmla="*/ 38 h 106"/>
              <a:gd name="T8" fmla="*/ 6 w 114"/>
              <a:gd name="T9" fmla="*/ 34 h 106"/>
              <a:gd name="T10" fmla="*/ 44 w 114"/>
              <a:gd name="T11" fmla="*/ 106 h 106"/>
              <a:gd name="T12" fmla="*/ 44 w 114"/>
              <a:gd name="T13" fmla="*/ 106 h 106"/>
              <a:gd name="T14" fmla="*/ 44 w 114"/>
              <a:gd name="T15" fmla="*/ 106 h 106"/>
              <a:gd name="T16" fmla="*/ 44 w 114"/>
              <a:gd name="T17" fmla="*/ 106 h 106"/>
              <a:gd name="T18" fmla="*/ 44 w 114"/>
              <a:gd name="T19" fmla="*/ 106 h 106"/>
              <a:gd name="T20" fmla="*/ 107 w 114"/>
              <a:gd name="T21" fmla="*/ 5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4" h="106">
                <a:moveTo>
                  <a:pt x="107" y="55"/>
                </a:moveTo>
                <a:cubicBezTo>
                  <a:pt x="114" y="21"/>
                  <a:pt x="73" y="8"/>
                  <a:pt x="59" y="38"/>
                </a:cubicBezTo>
                <a:cubicBezTo>
                  <a:pt x="57" y="43"/>
                  <a:pt x="57" y="43"/>
                  <a:pt x="57" y="43"/>
                </a:cubicBezTo>
                <a:cubicBezTo>
                  <a:pt x="56" y="38"/>
                  <a:pt x="56" y="38"/>
                  <a:pt x="56" y="38"/>
                </a:cubicBezTo>
                <a:cubicBezTo>
                  <a:pt x="55" y="5"/>
                  <a:pt x="13" y="0"/>
                  <a:pt x="6" y="34"/>
                </a:cubicBezTo>
                <a:cubicBezTo>
                  <a:pt x="0" y="61"/>
                  <a:pt x="30" y="8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64" y="93"/>
                  <a:pt x="101" y="82"/>
                  <a:pt x="107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sp>
        <p:nvSpPr>
          <p:cNvPr id="179" name="Freeform 163"/>
          <p:cNvSpPr>
            <a:spLocks noEditPoints="1"/>
          </p:cNvSpPr>
          <p:nvPr/>
        </p:nvSpPr>
        <p:spPr bwMode="auto">
          <a:xfrm>
            <a:off x="9060149" y="10285838"/>
            <a:ext cx="676872" cy="574018"/>
          </a:xfrm>
          <a:custGeom>
            <a:avLst/>
            <a:gdLst>
              <a:gd name="T0" fmla="*/ 2 w 136"/>
              <a:gd name="T1" fmla="*/ 32 h 115"/>
              <a:gd name="T2" fmla="*/ 0 w 136"/>
              <a:gd name="T3" fmla="*/ 35 h 115"/>
              <a:gd name="T4" fmla="*/ 2 w 136"/>
              <a:gd name="T5" fmla="*/ 39 h 115"/>
              <a:gd name="T6" fmla="*/ 14 w 136"/>
              <a:gd name="T7" fmla="*/ 51 h 115"/>
              <a:gd name="T8" fmla="*/ 78 w 136"/>
              <a:gd name="T9" fmla="*/ 115 h 115"/>
              <a:gd name="T10" fmla="*/ 136 w 136"/>
              <a:gd name="T11" fmla="*/ 56 h 115"/>
              <a:gd name="T12" fmla="*/ 123 w 136"/>
              <a:gd name="T13" fmla="*/ 63 h 115"/>
              <a:gd name="T14" fmla="*/ 90 w 136"/>
              <a:gd name="T15" fmla="*/ 46 h 115"/>
              <a:gd name="T16" fmla="*/ 90 w 136"/>
              <a:gd name="T17" fmla="*/ 40 h 115"/>
              <a:gd name="T18" fmla="*/ 56 w 136"/>
              <a:gd name="T19" fmla="*/ 0 h 115"/>
              <a:gd name="T20" fmla="*/ 19 w 136"/>
              <a:gd name="T21" fmla="*/ 24 h 115"/>
              <a:gd name="T22" fmla="*/ 2 w 136"/>
              <a:gd name="T23" fmla="*/ 32 h 115"/>
              <a:gd name="T24" fmla="*/ 35 w 136"/>
              <a:gd name="T25" fmla="*/ 39 h 115"/>
              <a:gd name="T26" fmla="*/ 29 w 136"/>
              <a:gd name="T27" fmla="*/ 33 h 115"/>
              <a:gd name="T28" fmla="*/ 35 w 136"/>
              <a:gd name="T29" fmla="*/ 27 h 115"/>
              <a:gd name="T30" fmla="*/ 41 w 136"/>
              <a:gd name="T31" fmla="*/ 33 h 115"/>
              <a:gd name="T32" fmla="*/ 35 w 136"/>
              <a:gd name="T33" fmla="*/ 3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6" h="115">
                <a:moveTo>
                  <a:pt x="2" y="32"/>
                </a:moveTo>
                <a:cubicBezTo>
                  <a:pt x="1" y="33"/>
                  <a:pt x="0" y="34"/>
                  <a:pt x="0" y="35"/>
                </a:cubicBezTo>
                <a:cubicBezTo>
                  <a:pt x="0" y="37"/>
                  <a:pt x="1" y="38"/>
                  <a:pt x="2" y="39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90"/>
                  <a:pt x="40" y="115"/>
                  <a:pt x="78" y="115"/>
                </a:cubicBezTo>
                <a:cubicBezTo>
                  <a:pt x="110" y="115"/>
                  <a:pt x="136" y="80"/>
                  <a:pt x="136" y="56"/>
                </a:cubicBezTo>
                <a:cubicBezTo>
                  <a:pt x="136" y="45"/>
                  <a:pt x="132" y="58"/>
                  <a:pt x="123" y="63"/>
                </a:cubicBezTo>
                <a:cubicBezTo>
                  <a:pt x="114" y="68"/>
                  <a:pt x="89" y="72"/>
                  <a:pt x="90" y="46"/>
                </a:cubicBezTo>
                <a:cubicBezTo>
                  <a:pt x="90" y="44"/>
                  <a:pt x="90" y="42"/>
                  <a:pt x="90" y="40"/>
                </a:cubicBezTo>
                <a:cubicBezTo>
                  <a:pt x="90" y="19"/>
                  <a:pt x="77" y="0"/>
                  <a:pt x="56" y="0"/>
                </a:cubicBezTo>
                <a:cubicBezTo>
                  <a:pt x="36" y="0"/>
                  <a:pt x="22" y="11"/>
                  <a:pt x="19" y="24"/>
                </a:cubicBezTo>
                <a:cubicBezTo>
                  <a:pt x="2" y="32"/>
                  <a:pt x="2" y="32"/>
                  <a:pt x="2" y="32"/>
                </a:cubicBezTo>
                <a:moveTo>
                  <a:pt x="35" y="39"/>
                </a:moveTo>
                <a:cubicBezTo>
                  <a:pt x="32" y="39"/>
                  <a:pt x="29" y="36"/>
                  <a:pt x="29" y="33"/>
                </a:cubicBezTo>
                <a:cubicBezTo>
                  <a:pt x="29" y="30"/>
                  <a:pt x="32" y="27"/>
                  <a:pt x="35" y="27"/>
                </a:cubicBezTo>
                <a:cubicBezTo>
                  <a:pt x="38" y="27"/>
                  <a:pt x="41" y="30"/>
                  <a:pt x="41" y="33"/>
                </a:cubicBezTo>
                <a:cubicBezTo>
                  <a:pt x="41" y="36"/>
                  <a:pt x="38" y="39"/>
                  <a:pt x="35" y="3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sp>
        <p:nvSpPr>
          <p:cNvPr id="180" name="Freeform 164"/>
          <p:cNvSpPr>
            <a:spLocks noEditPoints="1"/>
          </p:cNvSpPr>
          <p:nvPr/>
        </p:nvSpPr>
        <p:spPr bwMode="auto">
          <a:xfrm>
            <a:off x="11094965" y="8952769"/>
            <a:ext cx="472969" cy="666532"/>
          </a:xfrm>
          <a:custGeom>
            <a:avLst/>
            <a:gdLst>
              <a:gd name="T0" fmla="*/ 47 w 95"/>
              <a:gd name="T1" fmla="*/ 0 h 134"/>
              <a:gd name="T2" fmla="*/ 0 w 95"/>
              <a:gd name="T3" fmla="*/ 47 h 134"/>
              <a:gd name="T4" fmla="*/ 47 w 95"/>
              <a:gd name="T5" fmla="*/ 134 h 134"/>
              <a:gd name="T6" fmla="*/ 95 w 95"/>
              <a:gd name="T7" fmla="*/ 47 h 134"/>
              <a:gd name="T8" fmla="*/ 47 w 95"/>
              <a:gd name="T9" fmla="*/ 0 h 134"/>
              <a:gd name="T10" fmla="*/ 47 w 95"/>
              <a:gd name="T11" fmla="*/ 55 h 134"/>
              <a:gd name="T12" fmla="*/ 32 w 95"/>
              <a:gd name="T13" fmla="*/ 40 h 134"/>
              <a:gd name="T14" fmla="*/ 47 w 95"/>
              <a:gd name="T15" fmla="*/ 25 h 134"/>
              <a:gd name="T16" fmla="*/ 62 w 95"/>
              <a:gd name="T17" fmla="*/ 40 h 134"/>
              <a:gd name="T18" fmla="*/ 47 w 95"/>
              <a:gd name="T19" fmla="*/ 55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" h="134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47" y="134"/>
                  <a:pt x="47" y="134"/>
                </a:cubicBezTo>
                <a:cubicBezTo>
                  <a:pt x="47" y="134"/>
                  <a:pt x="95" y="73"/>
                  <a:pt x="95" y="47"/>
                </a:cubicBezTo>
                <a:cubicBezTo>
                  <a:pt x="95" y="21"/>
                  <a:pt x="73" y="0"/>
                  <a:pt x="47" y="0"/>
                </a:cubicBezTo>
                <a:close/>
                <a:moveTo>
                  <a:pt x="47" y="55"/>
                </a:moveTo>
                <a:cubicBezTo>
                  <a:pt x="39" y="55"/>
                  <a:pt x="32" y="48"/>
                  <a:pt x="32" y="40"/>
                </a:cubicBezTo>
                <a:cubicBezTo>
                  <a:pt x="32" y="32"/>
                  <a:pt x="39" y="25"/>
                  <a:pt x="47" y="25"/>
                </a:cubicBezTo>
                <a:cubicBezTo>
                  <a:pt x="55" y="25"/>
                  <a:pt x="62" y="32"/>
                  <a:pt x="62" y="40"/>
                </a:cubicBezTo>
                <a:cubicBezTo>
                  <a:pt x="62" y="48"/>
                  <a:pt x="55" y="55"/>
                  <a:pt x="47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sp>
        <p:nvSpPr>
          <p:cNvPr id="181" name="Freeform 165"/>
          <p:cNvSpPr>
            <a:spLocks noEditPoints="1"/>
          </p:cNvSpPr>
          <p:nvPr/>
        </p:nvSpPr>
        <p:spPr bwMode="auto">
          <a:xfrm>
            <a:off x="12906963" y="6414896"/>
            <a:ext cx="353150" cy="502526"/>
          </a:xfrm>
          <a:custGeom>
            <a:avLst/>
            <a:gdLst>
              <a:gd name="T0" fmla="*/ 36 w 71"/>
              <a:gd name="T1" fmla="*/ 0 h 101"/>
              <a:gd name="T2" fmla="*/ 0 w 71"/>
              <a:gd name="T3" fmla="*/ 36 h 101"/>
              <a:gd name="T4" fmla="*/ 36 w 71"/>
              <a:gd name="T5" fmla="*/ 101 h 101"/>
              <a:gd name="T6" fmla="*/ 71 w 71"/>
              <a:gd name="T7" fmla="*/ 36 h 101"/>
              <a:gd name="T8" fmla="*/ 36 w 71"/>
              <a:gd name="T9" fmla="*/ 0 h 101"/>
              <a:gd name="T10" fmla="*/ 36 w 71"/>
              <a:gd name="T11" fmla="*/ 41 h 101"/>
              <a:gd name="T12" fmla="*/ 25 w 71"/>
              <a:gd name="T13" fmla="*/ 30 h 101"/>
              <a:gd name="T14" fmla="*/ 36 w 71"/>
              <a:gd name="T15" fmla="*/ 19 h 101"/>
              <a:gd name="T16" fmla="*/ 47 w 71"/>
              <a:gd name="T17" fmla="*/ 30 h 101"/>
              <a:gd name="T18" fmla="*/ 36 w 71"/>
              <a:gd name="T19" fmla="*/ 4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" h="101">
                <a:moveTo>
                  <a:pt x="36" y="0"/>
                </a:moveTo>
                <a:cubicBezTo>
                  <a:pt x="16" y="0"/>
                  <a:pt x="0" y="16"/>
                  <a:pt x="0" y="36"/>
                </a:cubicBezTo>
                <a:cubicBezTo>
                  <a:pt x="0" y="55"/>
                  <a:pt x="36" y="101"/>
                  <a:pt x="36" y="101"/>
                </a:cubicBezTo>
                <a:cubicBezTo>
                  <a:pt x="36" y="101"/>
                  <a:pt x="71" y="55"/>
                  <a:pt x="71" y="36"/>
                </a:cubicBezTo>
                <a:cubicBezTo>
                  <a:pt x="71" y="16"/>
                  <a:pt x="55" y="0"/>
                  <a:pt x="36" y="0"/>
                </a:cubicBezTo>
                <a:close/>
                <a:moveTo>
                  <a:pt x="36" y="41"/>
                </a:moveTo>
                <a:cubicBezTo>
                  <a:pt x="30" y="41"/>
                  <a:pt x="25" y="37"/>
                  <a:pt x="25" y="30"/>
                </a:cubicBezTo>
                <a:cubicBezTo>
                  <a:pt x="25" y="24"/>
                  <a:pt x="30" y="19"/>
                  <a:pt x="36" y="19"/>
                </a:cubicBezTo>
                <a:cubicBezTo>
                  <a:pt x="42" y="19"/>
                  <a:pt x="47" y="24"/>
                  <a:pt x="47" y="30"/>
                </a:cubicBezTo>
                <a:cubicBezTo>
                  <a:pt x="47" y="37"/>
                  <a:pt x="42" y="41"/>
                  <a:pt x="36" y="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11731899" y="4270213"/>
            <a:ext cx="800893" cy="212364"/>
            <a:chOff x="6073776" y="566738"/>
            <a:chExt cx="604838" cy="160337"/>
          </a:xfrm>
          <a:solidFill>
            <a:schemeClr val="accent5"/>
          </a:solidFill>
        </p:grpSpPr>
        <p:sp>
          <p:nvSpPr>
            <p:cNvPr id="183" name="Freeform 166"/>
            <p:cNvSpPr>
              <a:spLocks/>
            </p:cNvSpPr>
            <p:nvPr/>
          </p:nvSpPr>
          <p:spPr bwMode="auto">
            <a:xfrm>
              <a:off x="6073776" y="566738"/>
              <a:ext cx="195263" cy="160337"/>
            </a:xfrm>
            <a:custGeom>
              <a:avLst/>
              <a:gdLst>
                <a:gd name="T0" fmla="*/ 11 w 52"/>
                <a:gd name="T1" fmla="*/ 43 h 43"/>
                <a:gd name="T2" fmla="*/ 0 w 52"/>
                <a:gd name="T3" fmla="*/ 0 h 43"/>
                <a:gd name="T4" fmla="*/ 6 w 52"/>
                <a:gd name="T5" fmla="*/ 0 h 43"/>
                <a:gd name="T6" fmla="*/ 11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8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1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9 w 52"/>
                <a:gd name="T35" fmla="*/ 21 h 43"/>
                <a:gd name="T36" fmla="*/ 26 w 52"/>
                <a:gd name="T37" fmla="*/ 7 h 43"/>
                <a:gd name="T38" fmla="*/ 26 w 52"/>
                <a:gd name="T39" fmla="*/ 7 h 43"/>
                <a:gd name="T40" fmla="*/ 23 w 52"/>
                <a:gd name="T41" fmla="*/ 21 h 43"/>
                <a:gd name="T42" fmla="*/ 17 w 52"/>
                <a:gd name="T43" fmla="*/ 43 h 43"/>
                <a:gd name="T44" fmla="*/ 11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1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2"/>
                    <a:pt x="16" y="27"/>
                    <a:pt x="18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7"/>
                    <a:pt x="37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39" y="27"/>
                    <a:pt x="41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15"/>
                    <a:pt x="27" y="11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11"/>
                    <a:pt x="24" y="15"/>
                    <a:pt x="23" y="2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5"/>
                </a:solidFill>
                <a:latin typeface="Raleway Black"/>
                <a:cs typeface="Raleway Black"/>
              </a:endParaRPr>
            </a:p>
          </p:txBody>
        </p:sp>
        <p:sp>
          <p:nvSpPr>
            <p:cNvPr id="184" name="Freeform 167"/>
            <p:cNvSpPr>
              <a:spLocks/>
            </p:cNvSpPr>
            <p:nvPr/>
          </p:nvSpPr>
          <p:spPr bwMode="auto">
            <a:xfrm>
              <a:off x="6281738" y="566738"/>
              <a:ext cx="195263" cy="160337"/>
            </a:xfrm>
            <a:custGeom>
              <a:avLst/>
              <a:gdLst>
                <a:gd name="T0" fmla="*/ 10 w 52"/>
                <a:gd name="T1" fmla="*/ 43 h 43"/>
                <a:gd name="T2" fmla="*/ 0 w 52"/>
                <a:gd name="T3" fmla="*/ 0 h 43"/>
                <a:gd name="T4" fmla="*/ 5 w 52"/>
                <a:gd name="T5" fmla="*/ 0 h 43"/>
                <a:gd name="T6" fmla="*/ 10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7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0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8 w 52"/>
                <a:gd name="T35" fmla="*/ 21 h 43"/>
                <a:gd name="T36" fmla="*/ 26 w 52"/>
                <a:gd name="T37" fmla="*/ 7 h 43"/>
                <a:gd name="T38" fmla="*/ 25 w 52"/>
                <a:gd name="T39" fmla="*/ 7 h 43"/>
                <a:gd name="T40" fmla="*/ 22 w 52"/>
                <a:gd name="T41" fmla="*/ 21 h 43"/>
                <a:gd name="T42" fmla="*/ 16 w 52"/>
                <a:gd name="T43" fmla="*/ 43 h 43"/>
                <a:gd name="T44" fmla="*/ 10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0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2"/>
                    <a:pt x="16" y="27"/>
                    <a:pt x="17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7"/>
                    <a:pt x="36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39" y="27"/>
                    <a:pt x="40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15"/>
                    <a:pt x="26" y="11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11"/>
                    <a:pt x="24" y="15"/>
                    <a:pt x="22" y="21"/>
                  </a:cubicBezTo>
                  <a:cubicBezTo>
                    <a:pt x="16" y="43"/>
                    <a:pt x="16" y="43"/>
                    <a:pt x="16" y="43"/>
                  </a:cubicBezTo>
                  <a:lnTo>
                    <a:pt x="1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5"/>
                </a:solidFill>
                <a:latin typeface="Raleway Black"/>
                <a:cs typeface="Raleway Black"/>
              </a:endParaRPr>
            </a:p>
          </p:txBody>
        </p:sp>
        <p:sp>
          <p:nvSpPr>
            <p:cNvPr id="185" name="Freeform 168"/>
            <p:cNvSpPr>
              <a:spLocks/>
            </p:cNvSpPr>
            <p:nvPr/>
          </p:nvSpPr>
          <p:spPr bwMode="auto">
            <a:xfrm>
              <a:off x="6483351" y="566738"/>
              <a:ext cx="195263" cy="160337"/>
            </a:xfrm>
            <a:custGeom>
              <a:avLst/>
              <a:gdLst>
                <a:gd name="T0" fmla="*/ 11 w 52"/>
                <a:gd name="T1" fmla="*/ 43 h 43"/>
                <a:gd name="T2" fmla="*/ 0 w 52"/>
                <a:gd name="T3" fmla="*/ 0 h 43"/>
                <a:gd name="T4" fmla="*/ 6 w 52"/>
                <a:gd name="T5" fmla="*/ 0 h 43"/>
                <a:gd name="T6" fmla="*/ 11 w 52"/>
                <a:gd name="T7" fmla="*/ 22 h 43"/>
                <a:gd name="T8" fmla="*/ 14 w 52"/>
                <a:gd name="T9" fmla="*/ 37 h 43"/>
                <a:gd name="T10" fmla="*/ 14 w 52"/>
                <a:gd name="T11" fmla="*/ 37 h 43"/>
                <a:gd name="T12" fmla="*/ 18 w 52"/>
                <a:gd name="T13" fmla="*/ 22 h 43"/>
                <a:gd name="T14" fmla="*/ 23 w 52"/>
                <a:gd name="T15" fmla="*/ 0 h 43"/>
                <a:gd name="T16" fmla="*/ 29 w 52"/>
                <a:gd name="T17" fmla="*/ 0 h 43"/>
                <a:gd name="T18" fmla="*/ 34 w 52"/>
                <a:gd name="T19" fmla="*/ 22 h 43"/>
                <a:gd name="T20" fmla="*/ 37 w 52"/>
                <a:gd name="T21" fmla="*/ 36 h 43"/>
                <a:gd name="T22" fmla="*/ 37 w 52"/>
                <a:gd name="T23" fmla="*/ 36 h 43"/>
                <a:gd name="T24" fmla="*/ 41 w 52"/>
                <a:gd name="T25" fmla="*/ 22 h 43"/>
                <a:gd name="T26" fmla="*/ 46 w 52"/>
                <a:gd name="T27" fmla="*/ 0 h 43"/>
                <a:gd name="T28" fmla="*/ 52 w 52"/>
                <a:gd name="T29" fmla="*/ 0 h 43"/>
                <a:gd name="T30" fmla="*/ 40 w 52"/>
                <a:gd name="T31" fmla="*/ 43 h 43"/>
                <a:gd name="T32" fmla="*/ 34 w 52"/>
                <a:gd name="T33" fmla="*/ 43 h 43"/>
                <a:gd name="T34" fmla="*/ 29 w 52"/>
                <a:gd name="T35" fmla="*/ 21 h 43"/>
                <a:gd name="T36" fmla="*/ 26 w 52"/>
                <a:gd name="T37" fmla="*/ 7 h 43"/>
                <a:gd name="T38" fmla="*/ 26 w 52"/>
                <a:gd name="T39" fmla="*/ 7 h 43"/>
                <a:gd name="T40" fmla="*/ 23 w 52"/>
                <a:gd name="T41" fmla="*/ 21 h 43"/>
                <a:gd name="T42" fmla="*/ 17 w 52"/>
                <a:gd name="T43" fmla="*/ 43 h 43"/>
                <a:gd name="T44" fmla="*/ 11 w 52"/>
                <a:gd name="T4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43">
                  <a:moveTo>
                    <a:pt x="11" y="4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7"/>
                    <a:pt x="13" y="32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2"/>
                    <a:pt x="16" y="27"/>
                    <a:pt x="18" y="2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6" y="27"/>
                    <a:pt x="37" y="32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2"/>
                    <a:pt x="40" y="27"/>
                    <a:pt x="41" y="2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15"/>
                    <a:pt x="27" y="11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11"/>
                    <a:pt x="24" y="15"/>
                    <a:pt x="23" y="21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1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5"/>
                </a:solidFill>
                <a:latin typeface="Raleway Black"/>
                <a:cs typeface="Raleway Black"/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10413892" y="10735799"/>
            <a:ext cx="796690" cy="904132"/>
            <a:chOff x="5078413" y="5448300"/>
            <a:chExt cx="601663" cy="6826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7" name="Freeform 169"/>
            <p:cNvSpPr>
              <a:spLocks/>
            </p:cNvSpPr>
            <p:nvPr/>
          </p:nvSpPr>
          <p:spPr bwMode="auto">
            <a:xfrm>
              <a:off x="5364163" y="5635625"/>
              <a:ext cx="44450" cy="85725"/>
            </a:xfrm>
            <a:custGeom>
              <a:avLst/>
              <a:gdLst>
                <a:gd name="T0" fmla="*/ 6 w 12"/>
                <a:gd name="T1" fmla="*/ 18 h 23"/>
                <a:gd name="T2" fmla="*/ 1 w 12"/>
                <a:gd name="T3" fmla="*/ 10 h 23"/>
                <a:gd name="T4" fmla="*/ 1 w 12"/>
                <a:gd name="T5" fmla="*/ 16 h 23"/>
                <a:gd name="T6" fmla="*/ 2 w 12"/>
                <a:gd name="T7" fmla="*/ 23 h 23"/>
                <a:gd name="T8" fmla="*/ 6 w 12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3">
                  <a:moveTo>
                    <a:pt x="6" y="18"/>
                  </a:moveTo>
                  <a:cubicBezTo>
                    <a:pt x="12" y="5"/>
                    <a:pt x="1" y="0"/>
                    <a:pt x="1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8"/>
                    <a:pt x="1" y="21"/>
                    <a:pt x="2" y="23"/>
                  </a:cubicBezTo>
                  <a:cubicBezTo>
                    <a:pt x="4" y="22"/>
                    <a:pt x="5" y="20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88" name="Freeform 170"/>
            <p:cNvSpPr>
              <a:spLocks/>
            </p:cNvSpPr>
            <p:nvPr/>
          </p:nvSpPr>
          <p:spPr bwMode="auto">
            <a:xfrm>
              <a:off x="5262563" y="5691188"/>
              <a:ext cx="30163" cy="38100"/>
            </a:xfrm>
            <a:custGeom>
              <a:avLst/>
              <a:gdLst>
                <a:gd name="T0" fmla="*/ 4 w 8"/>
                <a:gd name="T1" fmla="*/ 8 h 10"/>
                <a:gd name="T2" fmla="*/ 8 w 8"/>
                <a:gd name="T3" fmla="*/ 10 h 10"/>
                <a:gd name="T4" fmla="*/ 1 w 8"/>
                <a:gd name="T5" fmla="*/ 0 h 10"/>
                <a:gd name="T6" fmla="*/ 4 w 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0">
                  <a:moveTo>
                    <a:pt x="4" y="8"/>
                  </a:moveTo>
                  <a:cubicBezTo>
                    <a:pt x="5" y="9"/>
                    <a:pt x="6" y="9"/>
                    <a:pt x="8" y="10"/>
                  </a:cubicBezTo>
                  <a:cubicBezTo>
                    <a:pt x="6" y="6"/>
                    <a:pt x="4" y="2"/>
                    <a:pt x="1" y="0"/>
                  </a:cubicBezTo>
                  <a:cubicBezTo>
                    <a:pt x="0" y="4"/>
                    <a:pt x="1" y="6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89" name="Freeform 171"/>
            <p:cNvSpPr>
              <a:spLocks/>
            </p:cNvSpPr>
            <p:nvPr/>
          </p:nvSpPr>
          <p:spPr bwMode="auto">
            <a:xfrm>
              <a:off x="5432426" y="5740400"/>
              <a:ext cx="71438" cy="52387"/>
            </a:xfrm>
            <a:custGeom>
              <a:avLst/>
              <a:gdLst>
                <a:gd name="T0" fmla="*/ 6 w 19"/>
                <a:gd name="T1" fmla="*/ 14 h 14"/>
                <a:gd name="T2" fmla="*/ 12 w 19"/>
                <a:gd name="T3" fmla="*/ 12 h 14"/>
                <a:gd name="T4" fmla="*/ 13 w 19"/>
                <a:gd name="T5" fmla="*/ 1 h 14"/>
                <a:gd name="T6" fmla="*/ 0 w 19"/>
                <a:gd name="T7" fmla="*/ 13 h 14"/>
                <a:gd name="T8" fmla="*/ 6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6" y="14"/>
                  </a:moveTo>
                  <a:cubicBezTo>
                    <a:pt x="8" y="14"/>
                    <a:pt x="10" y="13"/>
                    <a:pt x="12" y="12"/>
                  </a:cubicBezTo>
                  <a:cubicBezTo>
                    <a:pt x="19" y="8"/>
                    <a:pt x="19" y="4"/>
                    <a:pt x="13" y="1"/>
                  </a:cubicBezTo>
                  <a:cubicBezTo>
                    <a:pt x="8" y="0"/>
                    <a:pt x="3" y="6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90" name="Freeform 172"/>
            <p:cNvSpPr>
              <a:spLocks/>
            </p:cNvSpPr>
            <p:nvPr/>
          </p:nvSpPr>
          <p:spPr bwMode="auto">
            <a:xfrm>
              <a:off x="5326063" y="5751513"/>
              <a:ext cx="87313" cy="214312"/>
            </a:xfrm>
            <a:custGeom>
              <a:avLst/>
              <a:gdLst>
                <a:gd name="T0" fmla="*/ 23 w 23"/>
                <a:gd name="T1" fmla="*/ 13 h 57"/>
                <a:gd name="T2" fmla="*/ 13 w 23"/>
                <a:gd name="T3" fmla="*/ 7 h 57"/>
                <a:gd name="T4" fmla="*/ 9 w 23"/>
                <a:gd name="T5" fmla="*/ 0 h 57"/>
                <a:gd name="T6" fmla="*/ 0 w 23"/>
                <a:gd name="T7" fmla="*/ 2 h 57"/>
                <a:gd name="T8" fmla="*/ 8 w 23"/>
                <a:gd name="T9" fmla="*/ 55 h 57"/>
                <a:gd name="T10" fmla="*/ 7 w 23"/>
                <a:gd name="T11" fmla="*/ 57 h 57"/>
                <a:gd name="T12" fmla="*/ 14 w 23"/>
                <a:gd name="T13" fmla="*/ 57 h 57"/>
                <a:gd name="T14" fmla="*/ 23 w 23"/>
                <a:gd name="T15" fmla="*/ 57 h 57"/>
                <a:gd name="T16" fmla="*/ 23 w 23"/>
                <a:gd name="T17" fmla="*/ 1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7">
                  <a:moveTo>
                    <a:pt x="23" y="13"/>
                  </a:moveTo>
                  <a:cubicBezTo>
                    <a:pt x="19" y="12"/>
                    <a:pt x="15" y="9"/>
                    <a:pt x="13" y="7"/>
                  </a:cubicBezTo>
                  <a:cubicBezTo>
                    <a:pt x="12" y="5"/>
                    <a:pt x="10" y="3"/>
                    <a:pt x="9" y="0"/>
                  </a:cubicBezTo>
                  <a:cubicBezTo>
                    <a:pt x="6" y="1"/>
                    <a:pt x="3" y="2"/>
                    <a:pt x="0" y="2"/>
                  </a:cubicBezTo>
                  <a:cubicBezTo>
                    <a:pt x="5" y="19"/>
                    <a:pt x="6" y="37"/>
                    <a:pt x="8" y="55"/>
                  </a:cubicBezTo>
                  <a:cubicBezTo>
                    <a:pt x="8" y="55"/>
                    <a:pt x="7" y="56"/>
                    <a:pt x="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18" y="42"/>
                    <a:pt x="18" y="27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91" name="Freeform 173"/>
            <p:cNvSpPr>
              <a:spLocks/>
            </p:cNvSpPr>
            <p:nvPr/>
          </p:nvSpPr>
          <p:spPr bwMode="auto">
            <a:xfrm>
              <a:off x="5078413" y="5448300"/>
              <a:ext cx="601663" cy="522287"/>
            </a:xfrm>
            <a:custGeom>
              <a:avLst/>
              <a:gdLst>
                <a:gd name="T0" fmla="*/ 121 w 160"/>
                <a:gd name="T1" fmla="*/ 15 h 139"/>
                <a:gd name="T2" fmla="*/ 80 w 160"/>
                <a:gd name="T3" fmla="*/ 0 h 139"/>
                <a:gd name="T4" fmla="*/ 39 w 160"/>
                <a:gd name="T5" fmla="*/ 15 h 139"/>
                <a:gd name="T6" fmla="*/ 32 w 160"/>
                <a:gd name="T7" fmla="*/ 99 h 139"/>
                <a:gd name="T8" fmla="*/ 43 w 160"/>
                <a:gd name="T9" fmla="*/ 128 h 139"/>
                <a:gd name="T10" fmla="*/ 48 w 160"/>
                <a:gd name="T11" fmla="*/ 138 h 139"/>
                <a:gd name="T12" fmla="*/ 68 w 160"/>
                <a:gd name="T13" fmla="*/ 138 h 139"/>
                <a:gd name="T14" fmla="*/ 60 w 160"/>
                <a:gd name="T15" fmla="*/ 84 h 139"/>
                <a:gd name="T16" fmla="*/ 59 w 160"/>
                <a:gd name="T17" fmla="*/ 83 h 139"/>
                <a:gd name="T18" fmla="*/ 51 w 160"/>
                <a:gd name="T19" fmla="*/ 80 h 139"/>
                <a:gd name="T20" fmla="*/ 42 w 160"/>
                <a:gd name="T21" fmla="*/ 66 h 139"/>
                <a:gd name="T22" fmla="*/ 63 w 160"/>
                <a:gd name="T23" fmla="*/ 74 h 139"/>
                <a:gd name="T24" fmla="*/ 64 w 160"/>
                <a:gd name="T25" fmla="*/ 77 h 139"/>
                <a:gd name="T26" fmla="*/ 73 w 160"/>
                <a:gd name="T27" fmla="*/ 76 h 139"/>
                <a:gd name="T28" fmla="*/ 78 w 160"/>
                <a:gd name="T29" fmla="*/ 48 h 139"/>
                <a:gd name="T30" fmla="*/ 89 w 160"/>
                <a:gd name="T31" fmla="*/ 59 h 139"/>
                <a:gd name="T32" fmla="*/ 80 w 160"/>
                <a:gd name="T33" fmla="*/ 77 h 139"/>
                <a:gd name="T34" fmla="*/ 82 w 160"/>
                <a:gd name="T35" fmla="*/ 80 h 139"/>
                <a:gd name="T36" fmla="*/ 91 w 160"/>
                <a:gd name="T37" fmla="*/ 89 h 139"/>
                <a:gd name="T38" fmla="*/ 94 w 160"/>
                <a:gd name="T39" fmla="*/ 83 h 139"/>
                <a:gd name="T40" fmla="*/ 109 w 160"/>
                <a:gd name="T41" fmla="*/ 73 h 139"/>
                <a:gd name="T42" fmla="*/ 117 w 160"/>
                <a:gd name="T43" fmla="*/ 85 h 139"/>
                <a:gd name="T44" fmla="*/ 93 w 160"/>
                <a:gd name="T45" fmla="*/ 96 h 139"/>
                <a:gd name="T46" fmla="*/ 91 w 160"/>
                <a:gd name="T47" fmla="*/ 101 h 139"/>
                <a:gd name="T48" fmla="*/ 95 w 160"/>
                <a:gd name="T49" fmla="*/ 136 h 139"/>
                <a:gd name="T50" fmla="*/ 95 w 160"/>
                <a:gd name="T51" fmla="*/ 138 h 139"/>
                <a:gd name="T52" fmla="*/ 112 w 160"/>
                <a:gd name="T53" fmla="*/ 138 h 139"/>
                <a:gd name="T54" fmla="*/ 117 w 160"/>
                <a:gd name="T55" fmla="*/ 128 h 139"/>
                <a:gd name="T56" fmla="*/ 128 w 160"/>
                <a:gd name="T57" fmla="*/ 99 h 139"/>
                <a:gd name="T58" fmla="*/ 121 w 160"/>
                <a:gd name="T5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39">
                  <a:moveTo>
                    <a:pt x="121" y="15"/>
                  </a:moveTo>
                  <a:cubicBezTo>
                    <a:pt x="113" y="8"/>
                    <a:pt x="103" y="0"/>
                    <a:pt x="80" y="0"/>
                  </a:cubicBezTo>
                  <a:cubicBezTo>
                    <a:pt x="57" y="0"/>
                    <a:pt x="47" y="8"/>
                    <a:pt x="39" y="15"/>
                  </a:cubicBezTo>
                  <a:cubicBezTo>
                    <a:pt x="0" y="54"/>
                    <a:pt x="30" y="94"/>
                    <a:pt x="32" y="99"/>
                  </a:cubicBezTo>
                  <a:cubicBezTo>
                    <a:pt x="35" y="103"/>
                    <a:pt x="42" y="118"/>
                    <a:pt x="43" y="128"/>
                  </a:cubicBezTo>
                  <a:cubicBezTo>
                    <a:pt x="44" y="139"/>
                    <a:pt x="48" y="138"/>
                    <a:pt x="4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7" y="120"/>
                    <a:pt x="66" y="101"/>
                    <a:pt x="60" y="84"/>
                  </a:cubicBezTo>
                  <a:cubicBezTo>
                    <a:pt x="60" y="84"/>
                    <a:pt x="60" y="83"/>
                    <a:pt x="59" y="83"/>
                  </a:cubicBezTo>
                  <a:cubicBezTo>
                    <a:pt x="57" y="82"/>
                    <a:pt x="54" y="81"/>
                    <a:pt x="51" y="80"/>
                  </a:cubicBezTo>
                  <a:cubicBezTo>
                    <a:pt x="47" y="77"/>
                    <a:pt x="40" y="72"/>
                    <a:pt x="42" y="66"/>
                  </a:cubicBezTo>
                  <a:cubicBezTo>
                    <a:pt x="48" y="48"/>
                    <a:pt x="59" y="65"/>
                    <a:pt x="63" y="74"/>
                  </a:cubicBezTo>
                  <a:cubicBezTo>
                    <a:pt x="63" y="75"/>
                    <a:pt x="63" y="76"/>
                    <a:pt x="64" y="77"/>
                  </a:cubicBezTo>
                  <a:cubicBezTo>
                    <a:pt x="67" y="78"/>
                    <a:pt x="70" y="77"/>
                    <a:pt x="73" y="76"/>
                  </a:cubicBezTo>
                  <a:cubicBezTo>
                    <a:pt x="70" y="66"/>
                    <a:pt x="68" y="52"/>
                    <a:pt x="78" y="48"/>
                  </a:cubicBezTo>
                  <a:cubicBezTo>
                    <a:pt x="84" y="46"/>
                    <a:pt x="89" y="54"/>
                    <a:pt x="89" y="59"/>
                  </a:cubicBezTo>
                  <a:cubicBezTo>
                    <a:pt x="89" y="66"/>
                    <a:pt x="85" y="73"/>
                    <a:pt x="80" y="77"/>
                  </a:cubicBezTo>
                  <a:cubicBezTo>
                    <a:pt x="80" y="78"/>
                    <a:pt x="81" y="79"/>
                    <a:pt x="82" y="80"/>
                  </a:cubicBezTo>
                  <a:cubicBezTo>
                    <a:pt x="84" y="84"/>
                    <a:pt x="87" y="87"/>
                    <a:pt x="91" y="89"/>
                  </a:cubicBezTo>
                  <a:cubicBezTo>
                    <a:pt x="92" y="87"/>
                    <a:pt x="93" y="85"/>
                    <a:pt x="94" y="83"/>
                  </a:cubicBezTo>
                  <a:cubicBezTo>
                    <a:pt x="97" y="79"/>
                    <a:pt x="103" y="72"/>
                    <a:pt x="109" y="73"/>
                  </a:cubicBezTo>
                  <a:cubicBezTo>
                    <a:pt x="114" y="74"/>
                    <a:pt x="119" y="80"/>
                    <a:pt x="117" y="85"/>
                  </a:cubicBezTo>
                  <a:cubicBezTo>
                    <a:pt x="114" y="97"/>
                    <a:pt x="103" y="99"/>
                    <a:pt x="93" y="96"/>
                  </a:cubicBezTo>
                  <a:cubicBezTo>
                    <a:pt x="92" y="98"/>
                    <a:pt x="91" y="100"/>
                    <a:pt x="91" y="101"/>
                  </a:cubicBezTo>
                  <a:cubicBezTo>
                    <a:pt x="90" y="113"/>
                    <a:pt x="91" y="125"/>
                    <a:pt x="95" y="136"/>
                  </a:cubicBezTo>
                  <a:cubicBezTo>
                    <a:pt x="95" y="136"/>
                    <a:pt x="95" y="137"/>
                    <a:pt x="95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6" y="139"/>
                    <a:pt x="117" y="128"/>
                  </a:cubicBezTo>
                  <a:cubicBezTo>
                    <a:pt x="118" y="118"/>
                    <a:pt x="125" y="103"/>
                    <a:pt x="128" y="99"/>
                  </a:cubicBezTo>
                  <a:cubicBezTo>
                    <a:pt x="130" y="94"/>
                    <a:pt x="160" y="54"/>
                    <a:pt x="1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92" name="Freeform 174"/>
            <p:cNvSpPr>
              <a:spLocks/>
            </p:cNvSpPr>
            <p:nvPr/>
          </p:nvSpPr>
          <p:spPr bwMode="auto">
            <a:xfrm>
              <a:off x="5251451" y="5988050"/>
              <a:ext cx="263525" cy="46037"/>
            </a:xfrm>
            <a:custGeom>
              <a:avLst/>
              <a:gdLst>
                <a:gd name="T0" fmla="*/ 64 w 70"/>
                <a:gd name="T1" fmla="*/ 0 h 12"/>
                <a:gd name="T2" fmla="*/ 6 w 70"/>
                <a:gd name="T3" fmla="*/ 0 h 12"/>
                <a:gd name="T4" fmla="*/ 0 w 70"/>
                <a:gd name="T5" fmla="*/ 6 h 12"/>
                <a:gd name="T6" fmla="*/ 6 w 70"/>
                <a:gd name="T7" fmla="*/ 12 h 12"/>
                <a:gd name="T8" fmla="*/ 64 w 70"/>
                <a:gd name="T9" fmla="*/ 12 h 12"/>
                <a:gd name="T10" fmla="*/ 70 w 70"/>
                <a:gd name="T11" fmla="*/ 6 h 12"/>
                <a:gd name="T12" fmla="*/ 64 w 7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2">
                  <a:moveTo>
                    <a:pt x="6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7" y="12"/>
                    <a:pt x="70" y="10"/>
                    <a:pt x="70" y="6"/>
                  </a:cubicBezTo>
                  <a:cubicBezTo>
                    <a:pt x="70" y="3"/>
                    <a:pt x="67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93" name="Freeform 175"/>
            <p:cNvSpPr>
              <a:spLocks/>
            </p:cNvSpPr>
            <p:nvPr/>
          </p:nvSpPr>
          <p:spPr bwMode="auto">
            <a:xfrm>
              <a:off x="5259388" y="6045200"/>
              <a:ext cx="247650" cy="41275"/>
            </a:xfrm>
            <a:custGeom>
              <a:avLst/>
              <a:gdLst>
                <a:gd name="T0" fmla="*/ 61 w 66"/>
                <a:gd name="T1" fmla="*/ 0 h 11"/>
                <a:gd name="T2" fmla="*/ 6 w 66"/>
                <a:gd name="T3" fmla="*/ 0 h 11"/>
                <a:gd name="T4" fmla="*/ 0 w 66"/>
                <a:gd name="T5" fmla="*/ 6 h 11"/>
                <a:gd name="T6" fmla="*/ 6 w 66"/>
                <a:gd name="T7" fmla="*/ 11 h 11"/>
                <a:gd name="T8" fmla="*/ 61 w 66"/>
                <a:gd name="T9" fmla="*/ 11 h 11"/>
                <a:gd name="T10" fmla="*/ 66 w 66"/>
                <a:gd name="T11" fmla="*/ 6 h 11"/>
                <a:gd name="T12" fmla="*/ 61 w 6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1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6" y="9"/>
                    <a:pt x="66" y="6"/>
                  </a:cubicBezTo>
                  <a:cubicBezTo>
                    <a:pt x="66" y="3"/>
                    <a:pt x="64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94" name="Freeform 176"/>
            <p:cNvSpPr>
              <a:spLocks/>
            </p:cNvSpPr>
            <p:nvPr/>
          </p:nvSpPr>
          <p:spPr bwMode="auto">
            <a:xfrm>
              <a:off x="5314951" y="6097588"/>
              <a:ext cx="136525" cy="33337"/>
            </a:xfrm>
            <a:custGeom>
              <a:avLst/>
              <a:gdLst>
                <a:gd name="T0" fmla="*/ 32 w 36"/>
                <a:gd name="T1" fmla="*/ 0 h 9"/>
                <a:gd name="T2" fmla="*/ 4 w 36"/>
                <a:gd name="T3" fmla="*/ 0 h 9"/>
                <a:gd name="T4" fmla="*/ 0 w 36"/>
                <a:gd name="T5" fmla="*/ 4 h 9"/>
                <a:gd name="T6" fmla="*/ 4 w 36"/>
                <a:gd name="T7" fmla="*/ 9 h 9"/>
                <a:gd name="T8" fmla="*/ 32 w 36"/>
                <a:gd name="T9" fmla="*/ 9 h 9"/>
                <a:gd name="T10" fmla="*/ 36 w 36"/>
                <a:gd name="T11" fmla="*/ 4 h 9"/>
                <a:gd name="T12" fmla="*/ 32 w 36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9">
                  <a:moveTo>
                    <a:pt x="3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4" y="9"/>
                    <a:pt x="36" y="7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95" name="Freeform 177"/>
          <p:cNvSpPr>
            <a:spLocks noEditPoints="1"/>
          </p:cNvSpPr>
          <p:nvPr/>
        </p:nvSpPr>
        <p:spPr bwMode="auto">
          <a:xfrm>
            <a:off x="10657734" y="5104957"/>
            <a:ext cx="542337" cy="706484"/>
          </a:xfrm>
          <a:custGeom>
            <a:avLst/>
            <a:gdLst>
              <a:gd name="T0" fmla="*/ 253 w 258"/>
              <a:gd name="T1" fmla="*/ 303 h 336"/>
              <a:gd name="T2" fmla="*/ 142 w 258"/>
              <a:gd name="T3" fmla="*/ 254 h 336"/>
              <a:gd name="T4" fmla="*/ 232 w 258"/>
              <a:gd name="T5" fmla="*/ 43 h 336"/>
              <a:gd name="T6" fmla="*/ 97 w 258"/>
              <a:gd name="T7" fmla="*/ 235 h 336"/>
              <a:gd name="T8" fmla="*/ 0 w 258"/>
              <a:gd name="T9" fmla="*/ 190 h 336"/>
              <a:gd name="T10" fmla="*/ 258 w 258"/>
              <a:gd name="T11" fmla="*/ 0 h 336"/>
              <a:gd name="T12" fmla="*/ 253 w 258"/>
              <a:gd name="T13" fmla="*/ 303 h 336"/>
              <a:gd name="T14" fmla="*/ 109 w 258"/>
              <a:gd name="T15" fmla="*/ 336 h 336"/>
              <a:gd name="T16" fmla="*/ 92 w 258"/>
              <a:gd name="T17" fmla="*/ 263 h 336"/>
              <a:gd name="T18" fmla="*/ 154 w 258"/>
              <a:gd name="T19" fmla="*/ 287 h 336"/>
              <a:gd name="T20" fmla="*/ 109 w 258"/>
              <a:gd name="T21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8" h="336">
                <a:moveTo>
                  <a:pt x="253" y="303"/>
                </a:moveTo>
                <a:lnTo>
                  <a:pt x="142" y="254"/>
                </a:lnTo>
                <a:lnTo>
                  <a:pt x="232" y="43"/>
                </a:lnTo>
                <a:lnTo>
                  <a:pt x="97" y="235"/>
                </a:lnTo>
                <a:lnTo>
                  <a:pt x="0" y="190"/>
                </a:lnTo>
                <a:lnTo>
                  <a:pt x="258" y="0"/>
                </a:lnTo>
                <a:lnTo>
                  <a:pt x="253" y="303"/>
                </a:lnTo>
                <a:close/>
                <a:moveTo>
                  <a:pt x="109" y="336"/>
                </a:moveTo>
                <a:lnTo>
                  <a:pt x="92" y="263"/>
                </a:lnTo>
                <a:lnTo>
                  <a:pt x="154" y="287"/>
                </a:lnTo>
                <a:lnTo>
                  <a:pt x="109" y="33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13522874" y="4631866"/>
            <a:ext cx="723118" cy="738022"/>
            <a:chOff x="7426326" y="839788"/>
            <a:chExt cx="546100" cy="557212"/>
          </a:xfrm>
          <a:solidFill>
            <a:schemeClr val="accent2"/>
          </a:solidFill>
        </p:grpSpPr>
        <p:sp>
          <p:nvSpPr>
            <p:cNvPr id="197" name="Freeform 178"/>
            <p:cNvSpPr>
              <a:spLocks noEditPoints="1"/>
            </p:cNvSpPr>
            <p:nvPr/>
          </p:nvSpPr>
          <p:spPr bwMode="auto">
            <a:xfrm>
              <a:off x="7426326" y="1017588"/>
              <a:ext cx="381000" cy="379412"/>
            </a:xfrm>
            <a:custGeom>
              <a:avLst/>
              <a:gdLst>
                <a:gd name="T0" fmla="*/ 15 w 101"/>
                <a:gd name="T1" fmla="*/ 76 h 101"/>
                <a:gd name="T2" fmla="*/ 9 w 101"/>
                <a:gd name="T3" fmla="*/ 81 h 101"/>
                <a:gd name="T4" fmla="*/ 21 w 101"/>
                <a:gd name="T5" fmla="*/ 92 h 101"/>
                <a:gd name="T6" fmla="*/ 26 w 101"/>
                <a:gd name="T7" fmla="*/ 87 h 101"/>
                <a:gd name="T8" fmla="*/ 43 w 101"/>
                <a:gd name="T9" fmla="*/ 93 h 101"/>
                <a:gd name="T10" fmla="*/ 43 w 101"/>
                <a:gd name="T11" fmla="*/ 101 h 101"/>
                <a:gd name="T12" fmla="*/ 59 w 101"/>
                <a:gd name="T13" fmla="*/ 101 h 101"/>
                <a:gd name="T14" fmla="*/ 59 w 101"/>
                <a:gd name="T15" fmla="*/ 93 h 101"/>
                <a:gd name="T16" fmla="*/ 75 w 101"/>
                <a:gd name="T17" fmla="*/ 86 h 101"/>
                <a:gd name="T18" fmla="*/ 81 w 101"/>
                <a:gd name="T19" fmla="*/ 91 h 101"/>
                <a:gd name="T20" fmla="*/ 92 w 101"/>
                <a:gd name="T21" fmla="*/ 80 h 101"/>
                <a:gd name="T22" fmla="*/ 87 w 101"/>
                <a:gd name="T23" fmla="*/ 75 h 101"/>
                <a:gd name="T24" fmla="*/ 93 w 101"/>
                <a:gd name="T25" fmla="*/ 58 h 101"/>
                <a:gd name="T26" fmla="*/ 101 w 101"/>
                <a:gd name="T27" fmla="*/ 58 h 101"/>
                <a:gd name="T28" fmla="*/ 101 w 101"/>
                <a:gd name="T29" fmla="*/ 42 h 101"/>
                <a:gd name="T30" fmla="*/ 93 w 101"/>
                <a:gd name="T31" fmla="*/ 42 h 101"/>
                <a:gd name="T32" fmla="*/ 86 w 101"/>
                <a:gd name="T33" fmla="*/ 25 h 101"/>
                <a:gd name="T34" fmla="*/ 91 w 101"/>
                <a:gd name="T35" fmla="*/ 20 h 101"/>
                <a:gd name="T36" fmla="*/ 80 w 101"/>
                <a:gd name="T37" fmla="*/ 9 h 101"/>
                <a:gd name="T38" fmla="*/ 74 w 101"/>
                <a:gd name="T39" fmla="*/ 14 h 101"/>
                <a:gd name="T40" fmla="*/ 58 w 101"/>
                <a:gd name="T41" fmla="*/ 7 h 101"/>
                <a:gd name="T42" fmla="*/ 57 w 101"/>
                <a:gd name="T43" fmla="*/ 0 h 101"/>
                <a:gd name="T44" fmla="*/ 41 w 101"/>
                <a:gd name="T45" fmla="*/ 0 h 101"/>
                <a:gd name="T46" fmla="*/ 42 w 101"/>
                <a:gd name="T47" fmla="*/ 8 h 101"/>
                <a:gd name="T48" fmla="*/ 25 w 101"/>
                <a:gd name="T49" fmla="*/ 15 h 101"/>
                <a:gd name="T50" fmla="*/ 20 w 101"/>
                <a:gd name="T51" fmla="*/ 10 h 101"/>
                <a:gd name="T52" fmla="*/ 8 w 101"/>
                <a:gd name="T53" fmla="*/ 21 h 101"/>
                <a:gd name="T54" fmla="*/ 14 w 101"/>
                <a:gd name="T55" fmla="*/ 26 h 101"/>
                <a:gd name="T56" fmla="*/ 7 w 101"/>
                <a:gd name="T57" fmla="*/ 43 h 101"/>
                <a:gd name="T58" fmla="*/ 0 w 101"/>
                <a:gd name="T59" fmla="*/ 43 h 101"/>
                <a:gd name="T60" fmla="*/ 0 w 101"/>
                <a:gd name="T61" fmla="*/ 59 h 101"/>
                <a:gd name="T62" fmla="*/ 7 w 101"/>
                <a:gd name="T63" fmla="*/ 59 h 101"/>
                <a:gd name="T64" fmla="*/ 15 w 101"/>
                <a:gd name="T65" fmla="*/ 76 h 101"/>
                <a:gd name="T66" fmla="*/ 50 w 101"/>
                <a:gd name="T67" fmla="*/ 18 h 101"/>
                <a:gd name="T68" fmla="*/ 82 w 101"/>
                <a:gd name="T69" fmla="*/ 50 h 101"/>
                <a:gd name="T70" fmla="*/ 51 w 101"/>
                <a:gd name="T71" fmla="*/ 83 h 101"/>
                <a:gd name="T72" fmla="*/ 18 w 101"/>
                <a:gd name="T73" fmla="*/ 51 h 101"/>
                <a:gd name="T74" fmla="*/ 50 w 101"/>
                <a:gd name="T75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1">
                  <a:moveTo>
                    <a:pt x="15" y="76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31" y="90"/>
                    <a:pt x="37" y="92"/>
                    <a:pt x="43" y="93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5" y="92"/>
                    <a:pt x="71" y="90"/>
                    <a:pt x="75" y="86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90" y="70"/>
                    <a:pt x="92" y="64"/>
                    <a:pt x="93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2" y="36"/>
                    <a:pt x="89" y="30"/>
                    <a:pt x="86" y="25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69" y="11"/>
                    <a:pt x="64" y="8"/>
                    <a:pt x="58" y="7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5" y="9"/>
                    <a:pt x="30" y="11"/>
                    <a:pt x="25" y="15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31"/>
                    <a:pt x="8" y="37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65"/>
                    <a:pt x="11" y="71"/>
                    <a:pt x="15" y="76"/>
                  </a:cubicBezTo>
                  <a:moveTo>
                    <a:pt x="50" y="18"/>
                  </a:moveTo>
                  <a:cubicBezTo>
                    <a:pt x="68" y="18"/>
                    <a:pt x="82" y="32"/>
                    <a:pt x="82" y="50"/>
                  </a:cubicBezTo>
                  <a:cubicBezTo>
                    <a:pt x="83" y="68"/>
                    <a:pt x="68" y="82"/>
                    <a:pt x="51" y="83"/>
                  </a:cubicBezTo>
                  <a:cubicBezTo>
                    <a:pt x="33" y="83"/>
                    <a:pt x="18" y="69"/>
                    <a:pt x="18" y="51"/>
                  </a:cubicBezTo>
                  <a:cubicBezTo>
                    <a:pt x="18" y="33"/>
                    <a:pt x="32" y="18"/>
                    <a:pt x="5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198" name="Freeform 179"/>
            <p:cNvSpPr>
              <a:spLocks noEditPoints="1"/>
            </p:cNvSpPr>
            <p:nvPr/>
          </p:nvSpPr>
          <p:spPr bwMode="auto">
            <a:xfrm>
              <a:off x="7712076" y="839788"/>
              <a:ext cx="260350" cy="260350"/>
            </a:xfrm>
            <a:custGeom>
              <a:avLst/>
              <a:gdLst>
                <a:gd name="T0" fmla="*/ 64 w 69"/>
                <a:gd name="T1" fmla="*/ 29 h 69"/>
                <a:gd name="T2" fmla="*/ 69 w 69"/>
                <a:gd name="T3" fmla="*/ 26 h 69"/>
                <a:gd name="T4" fmla="*/ 63 w 69"/>
                <a:gd name="T5" fmla="*/ 15 h 69"/>
                <a:gd name="T6" fmla="*/ 59 w 69"/>
                <a:gd name="T7" fmla="*/ 17 h 69"/>
                <a:gd name="T8" fmla="*/ 51 w 69"/>
                <a:gd name="T9" fmla="*/ 10 h 69"/>
                <a:gd name="T10" fmla="*/ 53 w 69"/>
                <a:gd name="T11" fmla="*/ 5 h 69"/>
                <a:gd name="T12" fmla="*/ 41 w 69"/>
                <a:gd name="T13" fmla="*/ 0 h 69"/>
                <a:gd name="T14" fmla="*/ 39 w 69"/>
                <a:gd name="T15" fmla="*/ 5 h 69"/>
                <a:gd name="T16" fmla="*/ 29 w 69"/>
                <a:gd name="T17" fmla="*/ 5 h 69"/>
                <a:gd name="T18" fmla="*/ 27 w 69"/>
                <a:gd name="T19" fmla="*/ 1 h 69"/>
                <a:gd name="T20" fmla="*/ 15 w 69"/>
                <a:gd name="T21" fmla="*/ 6 h 69"/>
                <a:gd name="T22" fmla="*/ 17 w 69"/>
                <a:gd name="T23" fmla="*/ 10 h 69"/>
                <a:gd name="T24" fmla="*/ 10 w 69"/>
                <a:gd name="T25" fmla="*/ 18 h 69"/>
                <a:gd name="T26" fmla="*/ 5 w 69"/>
                <a:gd name="T27" fmla="*/ 16 h 69"/>
                <a:gd name="T28" fmla="*/ 0 w 69"/>
                <a:gd name="T29" fmla="*/ 28 h 69"/>
                <a:gd name="T30" fmla="*/ 5 w 69"/>
                <a:gd name="T31" fmla="*/ 30 h 69"/>
                <a:gd name="T32" fmla="*/ 5 w 69"/>
                <a:gd name="T33" fmla="*/ 40 h 69"/>
                <a:gd name="T34" fmla="*/ 1 w 69"/>
                <a:gd name="T35" fmla="*/ 43 h 69"/>
                <a:gd name="T36" fmla="*/ 6 w 69"/>
                <a:gd name="T37" fmla="*/ 54 h 69"/>
                <a:gd name="T38" fmla="*/ 11 w 69"/>
                <a:gd name="T39" fmla="*/ 52 h 69"/>
                <a:gd name="T40" fmla="*/ 18 w 69"/>
                <a:gd name="T41" fmla="*/ 59 h 69"/>
                <a:gd name="T42" fmla="*/ 16 w 69"/>
                <a:gd name="T43" fmla="*/ 64 h 69"/>
                <a:gd name="T44" fmla="*/ 28 w 69"/>
                <a:gd name="T45" fmla="*/ 69 h 69"/>
                <a:gd name="T46" fmla="*/ 30 w 69"/>
                <a:gd name="T47" fmla="*/ 64 h 69"/>
                <a:gd name="T48" fmla="*/ 41 w 69"/>
                <a:gd name="T49" fmla="*/ 64 h 69"/>
                <a:gd name="T50" fmla="*/ 43 w 69"/>
                <a:gd name="T51" fmla="*/ 68 h 69"/>
                <a:gd name="T52" fmla="*/ 54 w 69"/>
                <a:gd name="T53" fmla="*/ 63 h 69"/>
                <a:gd name="T54" fmla="*/ 52 w 69"/>
                <a:gd name="T55" fmla="*/ 58 h 69"/>
                <a:gd name="T56" fmla="*/ 59 w 69"/>
                <a:gd name="T57" fmla="*/ 51 h 69"/>
                <a:gd name="T58" fmla="*/ 64 w 69"/>
                <a:gd name="T59" fmla="*/ 53 h 69"/>
                <a:gd name="T60" fmla="*/ 69 w 69"/>
                <a:gd name="T61" fmla="*/ 41 h 69"/>
                <a:gd name="T62" fmla="*/ 64 w 69"/>
                <a:gd name="T63" fmla="*/ 39 h 69"/>
                <a:gd name="T64" fmla="*/ 64 w 69"/>
                <a:gd name="T65" fmla="*/ 29 h 69"/>
                <a:gd name="T66" fmla="*/ 43 w 69"/>
                <a:gd name="T67" fmla="*/ 53 h 69"/>
                <a:gd name="T68" fmla="*/ 35 w 69"/>
                <a:gd name="T69" fmla="*/ 54 h 69"/>
                <a:gd name="T70" fmla="*/ 16 w 69"/>
                <a:gd name="T71" fmla="*/ 43 h 69"/>
                <a:gd name="T72" fmla="*/ 26 w 69"/>
                <a:gd name="T73" fmla="*/ 16 h 69"/>
                <a:gd name="T74" fmla="*/ 34 w 69"/>
                <a:gd name="T75" fmla="*/ 14 h 69"/>
                <a:gd name="T76" fmla="*/ 53 w 69"/>
                <a:gd name="T77" fmla="*/ 26 h 69"/>
                <a:gd name="T78" fmla="*/ 43 w 69"/>
                <a:gd name="T79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9" h="69">
                  <a:moveTo>
                    <a:pt x="64" y="29"/>
                  </a:moveTo>
                  <a:cubicBezTo>
                    <a:pt x="69" y="26"/>
                    <a:pt x="69" y="26"/>
                    <a:pt x="69" y="26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4"/>
                    <a:pt x="54" y="12"/>
                    <a:pt x="51" y="1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6" y="4"/>
                    <a:pt x="32" y="5"/>
                    <a:pt x="29" y="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4" y="13"/>
                    <a:pt x="12" y="15"/>
                    <a:pt x="10" y="1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3"/>
                    <a:pt x="5" y="37"/>
                    <a:pt x="5" y="40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3" y="55"/>
                    <a:pt x="15" y="57"/>
                    <a:pt x="18" y="59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4" y="64"/>
                    <a:pt x="37" y="64"/>
                    <a:pt x="41" y="64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5" y="56"/>
                    <a:pt x="58" y="54"/>
                    <a:pt x="59" y="51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5" y="35"/>
                    <a:pt x="64" y="32"/>
                    <a:pt x="64" y="29"/>
                  </a:cubicBezTo>
                  <a:moveTo>
                    <a:pt x="43" y="53"/>
                  </a:moveTo>
                  <a:cubicBezTo>
                    <a:pt x="40" y="54"/>
                    <a:pt x="38" y="54"/>
                    <a:pt x="35" y="54"/>
                  </a:cubicBezTo>
                  <a:cubicBezTo>
                    <a:pt x="27" y="55"/>
                    <a:pt x="20" y="50"/>
                    <a:pt x="16" y="43"/>
                  </a:cubicBezTo>
                  <a:cubicBezTo>
                    <a:pt x="12" y="33"/>
                    <a:pt x="16" y="21"/>
                    <a:pt x="26" y="16"/>
                  </a:cubicBezTo>
                  <a:cubicBezTo>
                    <a:pt x="29" y="15"/>
                    <a:pt x="32" y="15"/>
                    <a:pt x="34" y="14"/>
                  </a:cubicBezTo>
                  <a:cubicBezTo>
                    <a:pt x="42" y="14"/>
                    <a:pt x="50" y="19"/>
                    <a:pt x="53" y="26"/>
                  </a:cubicBezTo>
                  <a:cubicBezTo>
                    <a:pt x="57" y="36"/>
                    <a:pt x="53" y="48"/>
                    <a:pt x="43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199" name="Freeform 180"/>
          <p:cNvSpPr>
            <a:spLocks/>
          </p:cNvSpPr>
          <p:nvPr/>
        </p:nvSpPr>
        <p:spPr bwMode="auto">
          <a:xfrm>
            <a:off x="13245397" y="10765236"/>
            <a:ext cx="546542" cy="645506"/>
          </a:xfrm>
          <a:custGeom>
            <a:avLst/>
            <a:gdLst>
              <a:gd name="T0" fmla="*/ 71 w 110"/>
              <a:gd name="T1" fmla="*/ 112 h 130"/>
              <a:gd name="T2" fmla="*/ 102 w 110"/>
              <a:gd name="T3" fmla="*/ 55 h 130"/>
              <a:gd name="T4" fmla="*/ 91 w 110"/>
              <a:gd name="T5" fmla="*/ 13 h 130"/>
              <a:gd name="T6" fmla="*/ 80 w 110"/>
              <a:gd name="T7" fmla="*/ 7 h 130"/>
              <a:gd name="T8" fmla="*/ 41 w 110"/>
              <a:gd name="T9" fmla="*/ 22 h 130"/>
              <a:gd name="T10" fmla="*/ 7 w 110"/>
              <a:gd name="T11" fmla="*/ 87 h 130"/>
              <a:gd name="T12" fmla="*/ 17 w 110"/>
              <a:gd name="T13" fmla="*/ 123 h 130"/>
              <a:gd name="T14" fmla="*/ 18 w 110"/>
              <a:gd name="T15" fmla="*/ 123 h 130"/>
              <a:gd name="T16" fmla="*/ 54 w 110"/>
              <a:gd name="T17" fmla="*/ 113 h 130"/>
              <a:gd name="T18" fmla="*/ 78 w 110"/>
              <a:gd name="T19" fmla="*/ 68 h 130"/>
              <a:gd name="T20" fmla="*/ 70 w 110"/>
              <a:gd name="T21" fmla="*/ 42 h 130"/>
              <a:gd name="T22" fmla="*/ 69 w 110"/>
              <a:gd name="T23" fmla="*/ 41 h 130"/>
              <a:gd name="T24" fmla="*/ 44 w 110"/>
              <a:gd name="T25" fmla="*/ 50 h 130"/>
              <a:gd name="T26" fmla="*/ 24 w 110"/>
              <a:gd name="T27" fmla="*/ 87 h 130"/>
              <a:gd name="T28" fmla="*/ 33 w 110"/>
              <a:gd name="T29" fmla="*/ 92 h 130"/>
              <a:gd name="T30" fmla="*/ 53 w 110"/>
              <a:gd name="T31" fmla="*/ 54 h 130"/>
              <a:gd name="T32" fmla="*/ 64 w 110"/>
              <a:gd name="T33" fmla="*/ 50 h 130"/>
              <a:gd name="T34" fmla="*/ 66 w 110"/>
              <a:gd name="T35" fmla="*/ 51 h 130"/>
              <a:gd name="T36" fmla="*/ 69 w 110"/>
              <a:gd name="T37" fmla="*/ 63 h 130"/>
              <a:gd name="T38" fmla="*/ 45 w 110"/>
              <a:gd name="T39" fmla="*/ 107 h 130"/>
              <a:gd name="T40" fmla="*/ 23 w 110"/>
              <a:gd name="T41" fmla="*/ 114 h 130"/>
              <a:gd name="T42" fmla="*/ 14 w 110"/>
              <a:gd name="T43" fmla="*/ 103 h 130"/>
              <a:gd name="T44" fmla="*/ 18 w 110"/>
              <a:gd name="T45" fmla="*/ 87 h 130"/>
              <a:gd name="T46" fmla="*/ 50 w 110"/>
              <a:gd name="T47" fmla="*/ 27 h 130"/>
              <a:gd name="T48" fmla="*/ 75 w 110"/>
              <a:gd name="T49" fmla="*/ 16 h 130"/>
              <a:gd name="T50" fmla="*/ 87 w 110"/>
              <a:gd name="T51" fmla="*/ 22 h 130"/>
              <a:gd name="T52" fmla="*/ 93 w 110"/>
              <a:gd name="T53" fmla="*/ 50 h 130"/>
              <a:gd name="T54" fmla="*/ 62 w 110"/>
              <a:gd name="T55" fmla="*/ 108 h 130"/>
              <a:gd name="T56" fmla="*/ 71 w 110"/>
              <a:gd name="T57" fmla="*/ 11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0" h="130">
                <a:moveTo>
                  <a:pt x="71" y="112"/>
                </a:moveTo>
                <a:cubicBezTo>
                  <a:pt x="102" y="55"/>
                  <a:pt x="102" y="55"/>
                  <a:pt x="102" y="55"/>
                </a:cubicBezTo>
                <a:cubicBezTo>
                  <a:pt x="110" y="38"/>
                  <a:pt x="106" y="21"/>
                  <a:pt x="91" y="13"/>
                </a:cubicBezTo>
                <a:cubicBezTo>
                  <a:pt x="80" y="7"/>
                  <a:pt x="80" y="7"/>
                  <a:pt x="80" y="7"/>
                </a:cubicBezTo>
                <a:cubicBezTo>
                  <a:pt x="66" y="0"/>
                  <a:pt x="50" y="6"/>
                  <a:pt x="41" y="22"/>
                </a:cubicBezTo>
                <a:cubicBezTo>
                  <a:pt x="7" y="87"/>
                  <a:pt x="7" y="87"/>
                  <a:pt x="7" y="87"/>
                </a:cubicBezTo>
                <a:cubicBezTo>
                  <a:pt x="0" y="100"/>
                  <a:pt x="5" y="116"/>
                  <a:pt x="17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31" y="130"/>
                  <a:pt x="47" y="125"/>
                  <a:pt x="54" y="113"/>
                </a:cubicBezTo>
                <a:cubicBezTo>
                  <a:pt x="78" y="68"/>
                  <a:pt x="78" y="68"/>
                  <a:pt x="78" y="68"/>
                </a:cubicBezTo>
                <a:cubicBezTo>
                  <a:pt x="83" y="58"/>
                  <a:pt x="79" y="47"/>
                  <a:pt x="70" y="42"/>
                </a:cubicBezTo>
                <a:cubicBezTo>
                  <a:pt x="69" y="41"/>
                  <a:pt x="69" y="41"/>
                  <a:pt x="69" y="41"/>
                </a:cubicBezTo>
                <a:cubicBezTo>
                  <a:pt x="60" y="36"/>
                  <a:pt x="49" y="40"/>
                  <a:pt x="44" y="50"/>
                </a:cubicBezTo>
                <a:cubicBezTo>
                  <a:pt x="24" y="87"/>
                  <a:pt x="24" y="87"/>
                  <a:pt x="24" y="87"/>
                </a:cubicBezTo>
                <a:cubicBezTo>
                  <a:pt x="33" y="92"/>
                  <a:pt x="33" y="92"/>
                  <a:pt x="33" y="92"/>
                </a:cubicBezTo>
                <a:cubicBezTo>
                  <a:pt x="53" y="54"/>
                  <a:pt x="53" y="54"/>
                  <a:pt x="53" y="54"/>
                </a:cubicBezTo>
                <a:cubicBezTo>
                  <a:pt x="55" y="50"/>
                  <a:pt x="59" y="47"/>
                  <a:pt x="64" y="50"/>
                </a:cubicBezTo>
                <a:cubicBezTo>
                  <a:pt x="66" y="51"/>
                  <a:pt x="66" y="51"/>
                  <a:pt x="66" y="51"/>
                </a:cubicBezTo>
                <a:cubicBezTo>
                  <a:pt x="70" y="53"/>
                  <a:pt x="71" y="58"/>
                  <a:pt x="69" y="63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1" y="115"/>
                  <a:pt x="31" y="119"/>
                  <a:pt x="23" y="114"/>
                </a:cubicBezTo>
                <a:cubicBezTo>
                  <a:pt x="18" y="112"/>
                  <a:pt x="15" y="108"/>
                  <a:pt x="14" y="103"/>
                </a:cubicBezTo>
                <a:cubicBezTo>
                  <a:pt x="13" y="99"/>
                  <a:pt x="14" y="94"/>
                  <a:pt x="18" y="87"/>
                </a:cubicBezTo>
                <a:cubicBezTo>
                  <a:pt x="50" y="27"/>
                  <a:pt x="50" y="27"/>
                  <a:pt x="50" y="27"/>
                </a:cubicBezTo>
                <a:cubicBezTo>
                  <a:pt x="57" y="13"/>
                  <a:pt x="68" y="12"/>
                  <a:pt x="75" y="16"/>
                </a:cubicBezTo>
                <a:cubicBezTo>
                  <a:pt x="87" y="22"/>
                  <a:pt x="87" y="22"/>
                  <a:pt x="87" y="22"/>
                </a:cubicBezTo>
                <a:cubicBezTo>
                  <a:pt x="98" y="28"/>
                  <a:pt x="98" y="40"/>
                  <a:pt x="93" y="50"/>
                </a:cubicBezTo>
                <a:cubicBezTo>
                  <a:pt x="62" y="108"/>
                  <a:pt x="62" y="108"/>
                  <a:pt x="62" y="108"/>
                </a:cubicBezTo>
                <a:lnTo>
                  <a:pt x="71" y="1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8812104" y="6604134"/>
            <a:ext cx="498194" cy="685458"/>
            <a:chOff x="3868738" y="2328863"/>
            <a:chExt cx="376238" cy="517525"/>
          </a:xfrm>
          <a:solidFill>
            <a:schemeClr val="accent1"/>
          </a:solidFill>
        </p:grpSpPr>
        <p:sp>
          <p:nvSpPr>
            <p:cNvPr id="201" name="Freeform 181"/>
            <p:cNvSpPr>
              <a:spLocks/>
            </p:cNvSpPr>
            <p:nvPr/>
          </p:nvSpPr>
          <p:spPr bwMode="auto">
            <a:xfrm>
              <a:off x="3868738" y="2328863"/>
              <a:ext cx="180975" cy="517525"/>
            </a:xfrm>
            <a:custGeom>
              <a:avLst/>
              <a:gdLst>
                <a:gd name="T0" fmla="*/ 6 w 48"/>
                <a:gd name="T1" fmla="*/ 16 h 138"/>
                <a:gd name="T2" fmla="*/ 1 w 48"/>
                <a:gd name="T3" fmla="*/ 34 h 138"/>
                <a:gd name="T4" fmla="*/ 4 w 48"/>
                <a:gd name="T5" fmla="*/ 48 h 138"/>
                <a:gd name="T6" fmla="*/ 17 w 48"/>
                <a:gd name="T7" fmla="*/ 63 h 138"/>
                <a:gd name="T8" fmla="*/ 17 w 48"/>
                <a:gd name="T9" fmla="*/ 138 h 138"/>
                <a:gd name="T10" fmla="*/ 30 w 48"/>
                <a:gd name="T11" fmla="*/ 138 h 138"/>
                <a:gd name="T12" fmla="*/ 30 w 48"/>
                <a:gd name="T13" fmla="*/ 63 h 138"/>
                <a:gd name="T14" fmla="*/ 44 w 48"/>
                <a:gd name="T15" fmla="*/ 48 h 138"/>
                <a:gd name="T16" fmla="*/ 47 w 48"/>
                <a:gd name="T17" fmla="*/ 34 h 138"/>
                <a:gd name="T18" fmla="*/ 42 w 48"/>
                <a:gd name="T19" fmla="*/ 16 h 138"/>
                <a:gd name="T20" fmla="*/ 32 w 48"/>
                <a:gd name="T21" fmla="*/ 0 h 138"/>
                <a:gd name="T22" fmla="*/ 35 w 48"/>
                <a:gd name="T23" fmla="*/ 33 h 138"/>
                <a:gd name="T24" fmla="*/ 31 w 48"/>
                <a:gd name="T25" fmla="*/ 33 h 138"/>
                <a:gd name="T26" fmla="*/ 27 w 48"/>
                <a:gd name="T27" fmla="*/ 0 h 138"/>
                <a:gd name="T28" fmla="*/ 24 w 48"/>
                <a:gd name="T29" fmla="*/ 0 h 138"/>
                <a:gd name="T30" fmla="*/ 20 w 48"/>
                <a:gd name="T31" fmla="*/ 0 h 138"/>
                <a:gd name="T32" fmla="*/ 17 w 48"/>
                <a:gd name="T33" fmla="*/ 33 h 138"/>
                <a:gd name="T34" fmla="*/ 13 w 48"/>
                <a:gd name="T35" fmla="*/ 33 h 138"/>
                <a:gd name="T36" fmla="*/ 16 w 48"/>
                <a:gd name="T37" fmla="*/ 0 h 138"/>
                <a:gd name="T38" fmla="*/ 6 w 48"/>
                <a:gd name="T39" fmla="*/ 1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138">
                  <a:moveTo>
                    <a:pt x="6" y="16"/>
                  </a:moveTo>
                  <a:cubicBezTo>
                    <a:pt x="4" y="22"/>
                    <a:pt x="1" y="28"/>
                    <a:pt x="1" y="34"/>
                  </a:cubicBezTo>
                  <a:cubicBezTo>
                    <a:pt x="0" y="39"/>
                    <a:pt x="1" y="43"/>
                    <a:pt x="4" y="48"/>
                  </a:cubicBezTo>
                  <a:cubicBezTo>
                    <a:pt x="7" y="53"/>
                    <a:pt x="12" y="60"/>
                    <a:pt x="17" y="63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6" y="60"/>
                    <a:pt x="41" y="53"/>
                    <a:pt x="44" y="48"/>
                  </a:cubicBezTo>
                  <a:cubicBezTo>
                    <a:pt x="46" y="43"/>
                    <a:pt x="48" y="39"/>
                    <a:pt x="47" y="34"/>
                  </a:cubicBezTo>
                  <a:cubicBezTo>
                    <a:pt x="46" y="28"/>
                    <a:pt x="44" y="22"/>
                    <a:pt x="42" y="16"/>
                  </a:cubicBezTo>
                  <a:cubicBezTo>
                    <a:pt x="41" y="12"/>
                    <a:pt x="37" y="1"/>
                    <a:pt x="32" y="0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"/>
                    <a:pt x="7" y="12"/>
                    <a:pt x="6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02" name="Freeform 182"/>
            <p:cNvSpPr>
              <a:spLocks/>
            </p:cNvSpPr>
            <p:nvPr/>
          </p:nvSpPr>
          <p:spPr bwMode="auto">
            <a:xfrm>
              <a:off x="4127501" y="2328863"/>
              <a:ext cx="117475" cy="517525"/>
            </a:xfrm>
            <a:custGeom>
              <a:avLst/>
              <a:gdLst>
                <a:gd name="T0" fmla="*/ 0 w 31"/>
                <a:gd name="T1" fmla="*/ 39 h 138"/>
                <a:gd name="T2" fmla="*/ 18 w 31"/>
                <a:gd name="T3" fmla="*/ 77 h 138"/>
                <a:gd name="T4" fmla="*/ 18 w 31"/>
                <a:gd name="T5" fmla="*/ 138 h 138"/>
                <a:gd name="T6" fmla="*/ 31 w 31"/>
                <a:gd name="T7" fmla="*/ 138 h 138"/>
                <a:gd name="T8" fmla="*/ 31 w 31"/>
                <a:gd name="T9" fmla="*/ 0 h 138"/>
                <a:gd name="T10" fmla="*/ 18 w 31"/>
                <a:gd name="T11" fmla="*/ 0 h 138"/>
                <a:gd name="T12" fmla="*/ 0 w 31"/>
                <a:gd name="T13" fmla="*/ 3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38">
                  <a:moveTo>
                    <a:pt x="0" y="39"/>
                  </a:moveTo>
                  <a:cubicBezTo>
                    <a:pt x="0" y="73"/>
                    <a:pt x="14" y="77"/>
                    <a:pt x="18" y="77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0" y="0"/>
                    <a:pt x="0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12888042" y="5399325"/>
            <a:ext cx="645340" cy="626584"/>
            <a:chOff x="6946901" y="1419225"/>
            <a:chExt cx="487363" cy="473075"/>
          </a:xfrm>
          <a:solidFill>
            <a:schemeClr val="accent1"/>
          </a:solidFill>
        </p:grpSpPr>
        <p:sp>
          <p:nvSpPr>
            <p:cNvPr id="204" name="Freeform 183"/>
            <p:cNvSpPr>
              <a:spLocks/>
            </p:cNvSpPr>
            <p:nvPr/>
          </p:nvSpPr>
          <p:spPr bwMode="auto">
            <a:xfrm>
              <a:off x="6946901" y="1419225"/>
              <a:ext cx="487363" cy="300037"/>
            </a:xfrm>
            <a:custGeom>
              <a:avLst/>
              <a:gdLst>
                <a:gd name="T0" fmla="*/ 130 w 130"/>
                <a:gd name="T1" fmla="*/ 66 h 80"/>
                <a:gd name="T2" fmla="*/ 116 w 130"/>
                <a:gd name="T3" fmla="*/ 52 h 80"/>
                <a:gd name="T4" fmla="*/ 118 w 130"/>
                <a:gd name="T5" fmla="*/ 40 h 80"/>
                <a:gd name="T6" fmla="*/ 78 w 130"/>
                <a:gd name="T7" fmla="*/ 0 h 80"/>
                <a:gd name="T8" fmla="*/ 38 w 130"/>
                <a:gd name="T9" fmla="*/ 39 h 80"/>
                <a:gd name="T10" fmla="*/ 23 w 130"/>
                <a:gd name="T11" fmla="*/ 34 h 80"/>
                <a:gd name="T12" fmla="*/ 0 w 130"/>
                <a:gd name="T13" fmla="*/ 57 h 80"/>
                <a:gd name="T14" fmla="*/ 23 w 130"/>
                <a:gd name="T15" fmla="*/ 80 h 80"/>
                <a:gd name="T16" fmla="*/ 76 w 130"/>
                <a:gd name="T17" fmla="*/ 80 h 80"/>
                <a:gd name="T18" fmla="*/ 78 w 130"/>
                <a:gd name="T19" fmla="*/ 80 h 80"/>
                <a:gd name="T20" fmla="*/ 116 w 130"/>
                <a:gd name="T21" fmla="*/ 80 h 80"/>
                <a:gd name="T22" fmla="*/ 130 w 130"/>
                <a:gd name="T23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80">
                  <a:moveTo>
                    <a:pt x="130" y="66"/>
                  </a:moveTo>
                  <a:cubicBezTo>
                    <a:pt x="130" y="58"/>
                    <a:pt x="124" y="52"/>
                    <a:pt x="116" y="52"/>
                  </a:cubicBezTo>
                  <a:cubicBezTo>
                    <a:pt x="118" y="48"/>
                    <a:pt x="118" y="44"/>
                    <a:pt x="118" y="40"/>
                  </a:cubicBezTo>
                  <a:cubicBezTo>
                    <a:pt x="118" y="18"/>
                    <a:pt x="100" y="0"/>
                    <a:pt x="78" y="0"/>
                  </a:cubicBezTo>
                  <a:cubicBezTo>
                    <a:pt x="56" y="0"/>
                    <a:pt x="38" y="18"/>
                    <a:pt x="38" y="39"/>
                  </a:cubicBezTo>
                  <a:cubicBezTo>
                    <a:pt x="34" y="36"/>
                    <a:pt x="29" y="34"/>
                    <a:pt x="23" y="34"/>
                  </a:cubicBezTo>
                  <a:cubicBezTo>
                    <a:pt x="10" y="34"/>
                    <a:pt x="0" y="44"/>
                    <a:pt x="0" y="57"/>
                  </a:cubicBezTo>
                  <a:cubicBezTo>
                    <a:pt x="0" y="70"/>
                    <a:pt x="10" y="80"/>
                    <a:pt x="23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24" y="80"/>
                    <a:pt x="130" y="74"/>
                    <a:pt x="130" y="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05" name="Rectangle 184"/>
            <p:cNvSpPr>
              <a:spLocks noChangeArrowheads="1"/>
            </p:cNvSpPr>
            <p:nvPr/>
          </p:nvSpPr>
          <p:spPr bwMode="auto">
            <a:xfrm>
              <a:off x="7016751" y="1749425"/>
              <a:ext cx="42863" cy="9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06" name="Rectangle 185"/>
            <p:cNvSpPr>
              <a:spLocks noChangeArrowheads="1"/>
            </p:cNvSpPr>
            <p:nvPr/>
          </p:nvSpPr>
          <p:spPr bwMode="auto">
            <a:xfrm>
              <a:off x="7118351" y="1798638"/>
              <a:ext cx="41275" cy="936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07" name="Rectangle 186"/>
            <p:cNvSpPr>
              <a:spLocks noChangeArrowheads="1"/>
            </p:cNvSpPr>
            <p:nvPr/>
          </p:nvSpPr>
          <p:spPr bwMode="auto">
            <a:xfrm>
              <a:off x="7219951" y="1749425"/>
              <a:ext cx="41275" cy="90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08" name="Rectangle 187"/>
            <p:cNvSpPr>
              <a:spLocks noChangeArrowheads="1"/>
            </p:cNvSpPr>
            <p:nvPr/>
          </p:nvSpPr>
          <p:spPr bwMode="auto">
            <a:xfrm>
              <a:off x="7321551" y="1798638"/>
              <a:ext cx="46038" cy="936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209" name="Freeform 188"/>
          <p:cNvSpPr>
            <a:spLocks/>
          </p:cNvSpPr>
          <p:nvPr/>
        </p:nvSpPr>
        <p:spPr bwMode="auto">
          <a:xfrm>
            <a:off x="15040577" y="5803029"/>
            <a:ext cx="512908" cy="422628"/>
          </a:xfrm>
          <a:custGeom>
            <a:avLst/>
            <a:gdLst>
              <a:gd name="T0" fmla="*/ 202 w 244"/>
              <a:gd name="T1" fmla="*/ 0 h 201"/>
              <a:gd name="T2" fmla="*/ 88 w 244"/>
              <a:gd name="T3" fmla="*/ 113 h 201"/>
              <a:gd name="T4" fmla="*/ 45 w 244"/>
              <a:gd name="T5" fmla="*/ 71 h 201"/>
              <a:gd name="T6" fmla="*/ 0 w 244"/>
              <a:gd name="T7" fmla="*/ 116 h 201"/>
              <a:gd name="T8" fmla="*/ 43 w 244"/>
              <a:gd name="T9" fmla="*/ 158 h 201"/>
              <a:gd name="T10" fmla="*/ 88 w 244"/>
              <a:gd name="T11" fmla="*/ 201 h 201"/>
              <a:gd name="T12" fmla="*/ 133 w 244"/>
              <a:gd name="T13" fmla="*/ 158 h 201"/>
              <a:gd name="T14" fmla="*/ 244 w 244"/>
              <a:gd name="T15" fmla="*/ 45 h 201"/>
              <a:gd name="T16" fmla="*/ 202 w 244"/>
              <a:gd name="T17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" h="201">
                <a:moveTo>
                  <a:pt x="202" y="0"/>
                </a:moveTo>
                <a:lnTo>
                  <a:pt x="88" y="113"/>
                </a:lnTo>
                <a:lnTo>
                  <a:pt x="45" y="71"/>
                </a:lnTo>
                <a:lnTo>
                  <a:pt x="0" y="116"/>
                </a:lnTo>
                <a:lnTo>
                  <a:pt x="43" y="158"/>
                </a:lnTo>
                <a:lnTo>
                  <a:pt x="88" y="201"/>
                </a:lnTo>
                <a:lnTo>
                  <a:pt x="133" y="158"/>
                </a:lnTo>
                <a:lnTo>
                  <a:pt x="244" y="45"/>
                </a:lnTo>
                <a:lnTo>
                  <a:pt x="2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15360095" y="8639480"/>
            <a:ext cx="458255" cy="542478"/>
            <a:chOff x="8813801" y="3865563"/>
            <a:chExt cx="346075" cy="409574"/>
          </a:xfrm>
          <a:solidFill>
            <a:schemeClr val="accent1"/>
          </a:solidFill>
        </p:grpSpPr>
        <p:sp>
          <p:nvSpPr>
            <p:cNvPr id="211" name="Freeform 189"/>
            <p:cNvSpPr>
              <a:spLocks/>
            </p:cNvSpPr>
            <p:nvPr/>
          </p:nvSpPr>
          <p:spPr bwMode="auto">
            <a:xfrm>
              <a:off x="8813801" y="3940175"/>
              <a:ext cx="346075" cy="334962"/>
            </a:xfrm>
            <a:custGeom>
              <a:avLst/>
              <a:gdLst>
                <a:gd name="T0" fmla="*/ 46 w 92"/>
                <a:gd name="T1" fmla="*/ 89 h 89"/>
                <a:gd name="T2" fmla="*/ 92 w 92"/>
                <a:gd name="T3" fmla="*/ 43 h 89"/>
                <a:gd name="T4" fmla="*/ 63 w 92"/>
                <a:gd name="T5" fmla="*/ 0 h 89"/>
                <a:gd name="T6" fmla="*/ 57 w 92"/>
                <a:gd name="T7" fmla="*/ 9 h 89"/>
                <a:gd name="T8" fmla="*/ 82 w 92"/>
                <a:gd name="T9" fmla="*/ 43 h 89"/>
                <a:gd name="T10" fmla="*/ 46 w 92"/>
                <a:gd name="T11" fmla="*/ 79 h 89"/>
                <a:gd name="T12" fmla="*/ 10 w 92"/>
                <a:gd name="T13" fmla="*/ 43 h 89"/>
                <a:gd name="T14" fmla="*/ 35 w 92"/>
                <a:gd name="T15" fmla="*/ 9 h 89"/>
                <a:gd name="T16" fmla="*/ 28 w 92"/>
                <a:gd name="T17" fmla="*/ 0 h 89"/>
                <a:gd name="T18" fmla="*/ 0 w 92"/>
                <a:gd name="T19" fmla="*/ 43 h 89"/>
                <a:gd name="T20" fmla="*/ 46 w 92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89">
                  <a:moveTo>
                    <a:pt x="46" y="89"/>
                  </a:moveTo>
                  <a:cubicBezTo>
                    <a:pt x="71" y="89"/>
                    <a:pt x="92" y="68"/>
                    <a:pt x="92" y="43"/>
                  </a:cubicBezTo>
                  <a:cubicBezTo>
                    <a:pt x="92" y="24"/>
                    <a:pt x="80" y="7"/>
                    <a:pt x="63" y="0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71" y="13"/>
                    <a:pt x="82" y="27"/>
                    <a:pt x="82" y="43"/>
                  </a:cubicBezTo>
                  <a:cubicBezTo>
                    <a:pt x="82" y="63"/>
                    <a:pt x="66" y="79"/>
                    <a:pt x="46" y="79"/>
                  </a:cubicBezTo>
                  <a:cubicBezTo>
                    <a:pt x="26" y="79"/>
                    <a:pt x="10" y="63"/>
                    <a:pt x="10" y="43"/>
                  </a:cubicBezTo>
                  <a:cubicBezTo>
                    <a:pt x="10" y="27"/>
                    <a:pt x="20" y="13"/>
                    <a:pt x="35" y="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7"/>
                    <a:pt x="0" y="24"/>
                    <a:pt x="0" y="43"/>
                  </a:cubicBezTo>
                  <a:cubicBezTo>
                    <a:pt x="0" y="68"/>
                    <a:pt x="20" y="89"/>
                    <a:pt x="46" y="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12" name="Freeform 190"/>
            <p:cNvSpPr>
              <a:spLocks/>
            </p:cNvSpPr>
            <p:nvPr/>
          </p:nvSpPr>
          <p:spPr bwMode="auto">
            <a:xfrm>
              <a:off x="8904288" y="3865563"/>
              <a:ext cx="160338" cy="120650"/>
            </a:xfrm>
            <a:custGeom>
              <a:avLst/>
              <a:gdLst>
                <a:gd name="T0" fmla="*/ 33 w 101"/>
                <a:gd name="T1" fmla="*/ 66 h 76"/>
                <a:gd name="T2" fmla="*/ 40 w 101"/>
                <a:gd name="T3" fmla="*/ 76 h 76"/>
                <a:gd name="T4" fmla="*/ 52 w 101"/>
                <a:gd name="T5" fmla="*/ 76 h 76"/>
                <a:gd name="T6" fmla="*/ 61 w 101"/>
                <a:gd name="T7" fmla="*/ 76 h 76"/>
                <a:gd name="T8" fmla="*/ 71 w 101"/>
                <a:gd name="T9" fmla="*/ 66 h 76"/>
                <a:gd name="T10" fmla="*/ 85 w 101"/>
                <a:gd name="T11" fmla="*/ 45 h 76"/>
                <a:gd name="T12" fmla="*/ 101 w 101"/>
                <a:gd name="T13" fmla="*/ 21 h 76"/>
                <a:gd name="T14" fmla="*/ 85 w 101"/>
                <a:gd name="T15" fmla="*/ 0 h 76"/>
                <a:gd name="T16" fmla="*/ 52 w 101"/>
                <a:gd name="T17" fmla="*/ 0 h 76"/>
                <a:gd name="T18" fmla="*/ 16 w 101"/>
                <a:gd name="T19" fmla="*/ 0 h 76"/>
                <a:gd name="T20" fmla="*/ 0 w 101"/>
                <a:gd name="T21" fmla="*/ 21 h 76"/>
                <a:gd name="T22" fmla="*/ 19 w 101"/>
                <a:gd name="T23" fmla="*/ 45 h 76"/>
                <a:gd name="T24" fmla="*/ 33 w 101"/>
                <a:gd name="T25" fmla="*/ 6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76">
                  <a:moveTo>
                    <a:pt x="33" y="66"/>
                  </a:moveTo>
                  <a:lnTo>
                    <a:pt x="40" y="76"/>
                  </a:lnTo>
                  <a:lnTo>
                    <a:pt x="52" y="76"/>
                  </a:lnTo>
                  <a:lnTo>
                    <a:pt x="61" y="76"/>
                  </a:lnTo>
                  <a:lnTo>
                    <a:pt x="71" y="66"/>
                  </a:lnTo>
                  <a:lnTo>
                    <a:pt x="85" y="45"/>
                  </a:lnTo>
                  <a:lnTo>
                    <a:pt x="101" y="21"/>
                  </a:lnTo>
                  <a:lnTo>
                    <a:pt x="85" y="0"/>
                  </a:lnTo>
                  <a:lnTo>
                    <a:pt x="52" y="0"/>
                  </a:lnTo>
                  <a:lnTo>
                    <a:pt x="16" y="0"/>
                  </a:lnTo>
                  <a:lnTo>
                    <a:pt x="0" y="21"/>
                  </a:lnTo>
                  <a:lnTo>
                    <a:pt x="19" y="45"/>
                  </a:lnTo>
                  <a:lnTo>
                    <a:pt x="33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9011802" y="5683182"/>
            <a:ext cx="393090" cy="651814"/>
            <a:chOff x="4019551" y="1633538"/>
            <a:chExt cx="296862" cy="492124"/>
          </a:xfrm>
          <a:solidFill>
            <a:schemeClr val="accent1"/>
          </a:solidFill>
        </p:grpSpPr>
        <p:sp>
          <p:nvSpPr>
            <p:cNvPr id="214" name="Freeform 191"/>
            <p:cNvSpPr>
              <a:spLocks/>
            </p:cNvSpPr>
            <p:nvPr/>
          </p:nvSpPr>
          <p:spPr bwMode="auto">
            <a:xfrm>
              <a:off x="4019551" y="1708150"/>
              <a:ext cx="255588" cy="417512"/>
            </a:xfrm>
            <a:custGeom>
              <a:avLst/>
              <a:gdLst>
                <a:gd name="T0" fmla="*/ 2 w 161"/>
                <a:gd name="T1" fmla="*/ 263 h 263"/>
                <a:gd name="T2" fmla="*/ 45 w 161"/>
                <a:gd name="T3" fmla="*/ 235 h 263"/>
                <a:gd name="T4" fmla="*/ 132 w 161"/>
                <a:gd name="T5" fmla="*/ 71 h 263"/>
                <a:gd name="T6" fmla="*/ 161 w 161"/>
                <a:gd name="T7" fmla="*/ 19 h 263"/>
                <a:gd name="T8" fmla="*/ 151 w 161"/>
                <a:gd name="T9" fmla="*/ 14 h 263"/>
                <a:gd name="T10" fmla="*/ 144 w 161"/>
                <a:gd name="T11" fmla="*/ 12 h 263"/>
                <a:gd name="T12" fmla="*/ 135 w 161"/>
                <a:gd name="T13" fmla="*/ 7 h 263"/>
                <a:gd name="T14" fmla="*/ 116 w 161"/>
                <a:gd name="T15" fmla="*/ 0 h 263"/>
                <a:gd name="T16" fmla="*/ 106 w 161"/>
                <a:gd name="T17" fmla="*/ 17 h 263"/>
                <a:gd name="T18" fmla="*/ 102 w 161"/>
                <a:gd name="T19" fmla="*/ 26 h 263"/>
                <a:gd name="T20" fmla="*/ 97 w 161"/>
                <a:gd name="T21" fmla="*/ 36 h 263"/>
                <a:gd name="T22" fmla="*/ 64 w 161"/>
                <a:gd name="T23" fmla="*/ 95 h 263"/>
                <a:gd name="T24" fmla="*/ 0 w 161"/>
                <a:gd name="T25" fmla="*/ 216 h 263"/>
                <a:gd name="T26" fmla="*/ 2 w 161"/>
                <a:gd name="T27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" h="263">
                  <a:moveTo>
                    <a:pt x="2" y="263"/>
                  </a:moveTo>
                  <a:lnTo>
                    <a:pt x="45" y="235"/>
                  </a:lnTo>
                  <a:lnTo>
                    <a:pt x="132" y="71"/>
                  </a:lnTo>
                  <a:lnTo>
                    <a:pt x="161" y="19"/>
                  </a:lnTo>
                  <a:lnTo>
                    <a:pt x="151" y="14"/>
                  </a:lnTo>
                  <a:lnTo>
                    <a:pt x="144" y="12"/>
                  </a:lnTo>
                  <a:lnTo>
                    <a:pt x="135" y="7"/>
                  </a:lnTo>
                  <a:lnTo>
                    <a:pt x="116" y="0"/>
                  </a:lnTo>
                  <a:lnTo>
                    <a:pt x="106" y="17"/>
                  </a:lnTo>
                  <a:lnTo>
                    <a:pt x="102" y="26"/>
                  </a:lnTo>
                  <a:lnTo>
                    <a:pt x="97" y="36"/>
                  </a:lnTo>
                  <a:lnTo>
                    <a:pt x="64" y="95"/>
                  </a:lnTo>
                  <a:lnTo>
                    <a:pt x="0" y="216"/>
                  </a:lnTo>
                  <a:lnTo>
                    <a:pt x="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15" name="Freeform 192"/>
            <p:cNvSpPr>
              <a:spLocks/>
            </p:cNvSpPr>
            <p:nvPr/>
          </p:nvSpPr>
          <p:spPr bwMode="auto">
            <a:xfrm>
              <a:off x="4214813" y="1633538"/>
              <a:ext cx="101600" cy="82550"/>
            </a:xfrm>
            <a:custGeom>
              <a:avLst/>
              <a:gdLst>
                <a:gd name="T0" fmla="*/ 19 w 64"/>
                <a:gd name="T1" fmla="*/ 0 h 52"/>
                <a:gd name="T2" fmla="*/ 0 w 64"/>
                <a:gd name="T3" fmla="*/ 33 h 52"/>
                <a:gd name="T4" fmla="*/ 33 w 64"/>
                <a:gd name="T5" fmla="*/ 47 h 52"/>
                <a:gd name="T6" fmla="*/ 42 w 64"/>
                <a:gd name="T7" fmla="*/ 52 h 52"/>
                <a:gd name="T8" fmla="*/ 45 w 64"/>
                <a:gd name="T9" fmla="*/ 52 h 52"/>
                <a:gd name="T10" fmla="*/ 47 w 64"/>
                <a:gd name="T11" fmla="*/ 50 h 52"/>
                <a:gd name="T12" fmla="*/ 52 w 64"/>
                <a:gd name="T13" fmla="*/ 40 h 52"/>
                <a:gd name="T14" fmla="*/ 64 w 64"/>
                <a:gd name="T15" fmla="*/ 19 h 52"/>
                <a:gd name="T16" fmla="*/ 19 w 64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2">
                  <a:moveTo>
                    <a:pt x="19" y="0"/>
                  </a:moveTo>
                  <a:lnTo>
                    <a:pt x="0" y="33"/>
                  </a:lnTo>
                  <a:lnTo>
                    <a:pt x="33" y="47"/>
                  </a:lnTo>
                  <a:lnTo>
                    <a:pt x="42" y="52"/>
                  </a:lnTo>
                  <a:lnTo>
                    <a:pt x="45" y="52"/>
                  </a:lnTo>
                  <a:lnTo>
                    <a:pt x="47" y="50"/>
                  </a:lnTo>
                  <a:lnTo>
                    <a:pt x="52" y="40"/>
                  </a:lnTo>
                  <a:lnTo>
                    <a:pt x="64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216" name="Freeform 193"/>
          <p:cNvSpPr>
            <a:spLocks noEditPoints="1"/>
          </p:cNvSpPr>
          <p:nvPr/>
        </p:nvSpPr>
        <p:spPr bwMode="auto">
          <a:xfrm>
            <a:off x="14483523" y="10212245"/>
            <a:ext cx="552848" cy="546684"/>
          </a:xfrm>
          <a:custGeom>
            <a:avLst/>
            <a:gdLst>
              <a:gd name="T0" fmla="*/ 75 w 111"/>
              <a:gd name="T1" fmla="*/ 0 h 110"/>
              <a:gd name="T2" fmla="*/ 80 w 111"/>
              <a:gd name="T3" fmla="*/ 0 h 110"/>
              <a:gd name="T4" fmla="*/ 97 w 111"/>
              <a:gd name="T5" fmla="*/ 43 h 110"/>
              <a:gd name="T6" fmla="*/ 66 w 111"/>
              <a:gd name="T7" fmla="*/ 49 h 110"/>
              <a:gd name="T8" fmla="*/ 59 w 111"/>
              <a:gd name="T9" fmla="*/ 55 h 110"/>
              <a:gd name="T10" fmla="*/ 39 w 111"/>
              <a:gd name="T11" fmla="*/ 75 h 110"/>
              <a:gd name="T12" fmla="*/ 48 w 111"/>
              <a:gd name="T13" fmla="*/ 85 h 110"/>
              <a:gd name="T14" fmla="*/ 44 w 111"/>
              <a:gd name="T15" fmla="*/ 91 h 110"/>
              <a:gd name="T16" fmla="*/ 39 w 111"/>
              <a:gd name="T17" fmla="*/ 94 h 110"/>
              <a:gd name="T18" fmla="*/ 29 w 111"/>
              <a:gd name="T19" fmla="*/ 85 h 110"/>
              <a:gd name="T20" fmla="*/ 23 w 111"/>
              <a:gd name="T21" fmla="*/ 90 h 110"/>
              <a:gd name="T22" fmla="*/ 32 w 111"/>
              <a:gd name="T23" fmla="*/ 101 h 110"/>
              <a:gd name="T24" fmla="*/ 29 w 111"/>
              <a:gd name="T25" fmla="*/ 106 h 110"/>
              <a:gd name="T26" fmla="*/ 23 w 111"/>
              <a:gd name="T27" fmla="*/ 110 h 110"/>
              <a:gd name="T28" fmla="*/ 15 w 111"/>
              <a:gd name="T29" fmla="*/ 103 h 110"/>
              <a:gd name="T30" fmla="*/ 13 w 111"/>
              <a:gd name="T31" fmla="*/ 101 h 110"/>
              <a:gd name="T32" fmla="*/ 9 w 111"/>
              <a:gd name="T33" fmla="*/ 103 h 110"/>
              <a:gd name="T34" fmla="*/ 0 w 111"/>
              <a:gd name="T35" fmla="*/ 97 h 110"/>
              <a:gd name="T36" fmla="*/ 0 w 111"/>
              <a:gd name="T37" fmla="*/ 95 h 110"/>
              <a:gd name="T38" fmla="*/ 8 w 111"/>
              <a:gd name="T39" fmla="*/ 85 h 110"/>
              <a:gd name="T40" fmla="*/ 55 w 111"/>
              <a:gd name="T41" fmla="*/ 38 h 110"/>
              <a:gd name="T42" fmla="*/ 52 w 111"/>
              <a:gd name="T43" fmla="*/ 28 h 110"/>
              <a:gd name="T44" fmla="*/ 75 w 111"/>
              <a:gd name="T45" fmla="*/ 0 h 110"/>
              <a:gd name="T46" fmla="*/ 67 w 111"/>
              <a:gd name="T47" fmla="*/ 26 h 110"/>
              <a:gd name="T48" fmla="*/ 88 w 111"/>
              <a:gd name="T49" fmla="*/ 31 h 110"/>
              <a:gd name="T50" fmla="*/ 76 w 111"/>
              <a:gd name="T51" fmla="*/ 15 h 110"/>
              <a:gd name="T52" fmla="*/ 67 w 111"/>
              <a:gd name="T53" fmla="*/ 2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1" h="110">
                <a:moveTo>
                  <a:pt x="75" y="0"/>
                </a:moveTo>
                <a:cubicBezTo>
                  <a:pt x="77" y="0"/>
                  <a:pt x="79" y="0"/>
                  <a:pt x="80" y="0"/>
                </a:cubicBezTo>
                <a:cubicBezTo>
                  <a:pt x="100" y="1"/>
                  <a:pt x="111" y="28"/>
                  <a:pt x="97" y="43"/>
                </a:cubicBezTo>
                <a:cubicBezTo>
                  <a:pt x="91" y="50"/>
                  <a:pt x="77" y="55"/>
                  <a:pt x="66" y="49"/>
                </a:cubicBezTo>
                <a:cubicBezTo>
                  <a:pt x="63" y="50"/>
                  <a:pt x="61" y="52"/>
                  <a:pt x="59" y="55"/>
                </a:cubicBezTo>
                <a:cubicBezTo>
                  <a:pt x="53" y="61"/>
                  <a:pt x="46" y="68"/>
                  <a:pt x="39" y="75"/>
                </a:cubicBezTo>
                <a:cubicBezTo>
                  <a:pt x="40" y="78"/>
                  <a:pt x="48" y="81"/>
                  <a:pt x="48" y="85"/>
                </a:cubicBezTo>
                <a:cubicBezTo>
                  <a:pt x="48" y="88"/>
                  <a:pt x="44" y="91"/>
                  <a:pt x="44" y="91"/>
                </a:cubicBezTo>
                <a:cubicBezTo>
                  <a:pt x="44" y="91"/>
                  <a:pt x="41" y="94"/>
                  <a:pt x="39" y="94"/>
                </a:cubicBezTo>
                <a:cubicBezTo>
                  <a:pt x="35" y="94"/>
                  <a:pt x="32" y="87"/>
                  <a:pt x="29" y="85"/>
                </a:cubicBezTo>
                <a:cubicBezTo>
                  <a:pt x="27" y="87"/>
                  <a:pt x="25" y="89"/>
                  <a:pt x="23" y="90"/>
                </a:cubicBezTo>
                <a:cubicBezTo>
                  <a:pt x="25" y="94"/>
                  <a:pt x="32" y="96"/>
                  <a:pt x="32" y="101"/>
                </a:cubicBezTo>
                <a:cubicBezTo>
                  <a:pt x="32" y="103"/>
                  <a:pt x="29" y="106"/>
                  <a:pt x="29" y="106"/>
                </a:cubicBezTo>
                <a:cubicBezTo>
                  <a:pt x="29" y="106"/>
                  <a:pt x="26" y="110"/>
                  <a:pt x="23" y="110"/>
                </a:cubicBezTo>
                <a:cubicBezTo>
                  <a:pt x="20" y="110"/>
                  <a:pt x="15" y="103"/>
                  <a:pt x="15" y="103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13" y="101"/>
                  <a:pt x="10" y="103"/>
                  <a:pt x="9" y="103"/>
                </a:cubicBezTo>
                <a:cubicBezTo>
                  <a:pt x="4" y="104"/>
                  <a:pt x="1" y="100"/>
                  <a:pt x="0" y="97"/>
                </a:cubicBezTo>
                <a:cubicBezTo>
                  <a:pt x="0" y="96"/>
                  <a:pt x="0" y="95"/>
                  <a:pt x="0" y="95"/>
                </a:cubicBezTo>
                <a:cubicBezTo>
                  <a:pt x="2" y="91"/>
                  <a:pt x="5" y="88"/>
                  <a:pt x="8" y="85"/>
                </a:cubicBezTo>
                <a:cubicBezTo>
                  <a:pt x="24" y="69"/>
                  <a:pt x="40" y="53"/>
                  <a:pt x="55" y="38"/>
                </a:cubicBezTo>
                <a:cubicBezTo>
                  <a:pt x="54" y="35"/>
                  <a:pt x="53" y="32"/>
                  <a:pt x="52" y="28"/>
                </a:cubicBezTo>
                <a:cubicBezTo>
                  <a:pt x="51" y="12"/>
                  <a:pt x="62" y="3"/>
                  <a:pt x="75" y="0"/>
                </a:cubicBezTo>
                <a:close/>
                <a:moveTo>
                  <a:pt x="67" y="26"/>
                </a:moveTo>
                <a:cubicBezTo>
                  <a:pt x="67" y="38"/>
                  <a:pt x="83" y="40"/>
                  <a:pt x="88" y="31"/>
                </a:cubicBezTo>
                <a:cubicBezTo>
                  <a:pt x="92" y="22"/>
                  <a:pt x="84" y="14"/>
                  <a:pt x="76" y="15"/>
                </a:cubicBezTo>
                <a:cubicBezTo>
                  <a:pt x="71" y="16"/>
                  <a:pt x="67" y="20"/>
                  <a:pt x="67" y="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sp>
        <p:nvSpPr>
          <p:cNvPr id="217" name="Freeform 194"/>
          <p:cNvSpPr>
            <a:spLocks noEditPoints="1"/>
          </p:cNvSpPr>
          <p:nvPr/>
        </p:nvSpPr>
        <p:spPr bwMode="auto">
          <a:xfrm>
            <a:off x="8219317" y="7419954"/>
            <a:ext cx="632727" cy="502526"/>
          </a:xfrm>
          <a:custGeom>
            <a:avLst/>
            <a:gdLst>
              <a:gd name="T0" fmla="*/ 110 w 127"/>
              <a:gd name="T1" fmla="*/ 9 h 101"/>
              <a:gd name="T2" fmla="*/ 107 w 127"/>
              <a:gd name="T3" fmla="*/ 7 h 101"/>
              <a:gd name="T4" fmla="*/ 57 w 127"/>
              <a:gd name="T5" fmla="*/ 0 h 101"/>
              <a:gd name="T6" fmla="*/ 18 w 127"/>
              <a:gd name="T7" fmla="*/ 15 h 101"/>
              <a:gd name="T8" fmla="*/ 18 w 127"/>
              <a:gd name="T9" fmla="*/ 15 h 101"/>
              <a:gd name="T10" fmla="*/ 17 w 127"/>
              <a:gd name="T11" fmla="*/ 16 h 101"/>
              <a:gd name="T12" fmla="*/ 0 w 127"/>
              <a:gd name="T13" fmla="*/ 38 h 101"/>
              <a:gd name="T14" fmla="*/ 2 w 127"/>
              <a:gd name="T15" fmla="*/ 43 h 101"/>
              <a:gd name="T16" fmla="*/ 16 w 127"/>
              <a:gd name="T17" fmla="*/ 82 h 101"/>
              <a:gd name="T18" fmla="*/ 71 w 127"/>
              <a:gd name="T19" fmla="*/ 101 h 101"/>
              <a:gd name="T20" fmla="*/ 72 w 127"/>
              <a:gd name="T21" fmla="*/ 101 h 101"/>
              <a:gd name="T22" fmla="*/ 72 w 127"/>
              <a:gd name="T23" fmla="*/ 101 h 101"/>
              <a:gd name="T24" fmla="*/ 73 w 127"/>
              <a:gd name="T25" fmla="*/ 101 h 101"/>
              <a:gd name="T26" fmla="*/ 112 w 127"/>
              <a:gd name="T27" fmla="*/ 77 h 101"/>
              <a:gd name="T28" fmla="*/ 125 w 127"/>
              <a:gd name="T29" fmla="*/ 36 h 101"/>
              <a:gd name="T30" fmla="*/ 126 w 127"/>
              <a:gd name="T31" fmla="*/ 31 h 101"/>
              <a:gd name="T32" fmla="*/ 21 w 127"/>
              <a:gd name="T33" fmla="*/ 21 h 101"/>
              <a:gd name="T34" fmla="*/ 53 w 127"/>
              <a:gd name="T35" fmla="*/ 50 h 101"/>
              <a:gd name="T36" fmla="*/ 68 w 127"/>
              <a:gd name="T37" fmla="*/ 93 h 101"/>
              <a:gd name="T38" fmla="*/ 23 w 127"/>
              <a:gd name="T39" fmla="*/ 48 h 101"/>
              <a:gd name="T40" fmla="*/ 54 w 127"/>
              <a:gd name="T41" fmla="*/ 56 h 101"/>
              <a:gd name="T42" fmla="*/ 68 w 127"/>
              <a:gd name="T43" fmla="*/ 38 h 101"/>
              <a:gd name="T44" fmla="*/ 71 w 127"/>
              <a:gd name="T45" fmla="*/ 24 h 101"/>
              <a:gd name="T46" fmla="*/ 58 w 127"/>
              <a:gd name="T47" fmla="*/ 7 h 101"/>
              <a:gd name="T48" fmla="*/ 71 w 127"/>
              <a:gd name="T49" fmla="*/ 24 h 101"/>
              <a:gd name="T50" fmla="*/ 75 w 127"/>
              <a:gd name="T51" fmla="*/ 42 h 101"/>
              <a:gd name="T52" fmla="*/ 82 w 127"/>
              <a:gd name="T53" fmla="*/ 55 h 101"/>
              <a:gd name="T54" fmla="*/ 85 w 127"/>
              <a:gd name="T55" fmla="*/ 55 h 101"/>
              <a:gd name="T56" fmla="*/ 106 w 127"/>
              <a:gd name="T57" fmla="*/ 75 h 101"/>
              <a:gd name="T58" fmla="*/ 75 w 127"/>
              <a:gd name="T59" fmla="*/ 92 h 101"/>
              <a:gd name="T60" fmla="*/ 76 w 127"/>
              <a:gd name="T61" fmla="*/ 29 h 101"/>
              <a:gd name="T62" fmla="*/ 118 w 127"/>
              <a:gd name="T63" fmla="*/ 32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7" h="101">
                <a:moveTo>
                  <a:pt x="126" y="31"/>
                </a:moveTo>
                <a:cubicBezTo>
                  <a:pt x="110" y="9"/>
                  <a:pt x="110" y="9"/>
                  <a:pt x="110" y="9"/>
                </a:cubicBezTo>
                <a:cubicBezTo>
                  <a:pt x="109" y="8"/>
                  <a:pt x="108" y="7"/>
                  <a:pt x="107" y="7"/>
                </a:cubicBezTo>
                <a:cubicBezTo>
                  <a:pt x="107" y="7"/>
                  <a:pt x="107" y="7"/>
                  <a:pt x="107" y="7"/>
                </a:cubicBezTo>
                <a:cubicBezTo>
                  <a:pt x="59" y="0"/>
                  <a:pt x="59" y="0"/>
                  <a:pt x="59" y="0"/>
                </a:cubicBezTo>
                <a:cubicBezTo>
                  <a:pt x="58" y="0"/>
                  <a:pt x="57" y="0"/>
                  <a:pt x="57" y="0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82"/>
                  <a:pt x="16" y="82"/>
                  <a:pt x="16" y="82"/>
                </a:cubicBezTo>
                <a:cubicBezTo>
                  <a:pt x="16" y="83"/>
                  <a:pt x="17" y="85"/>
                  <a:pt x="19" y="85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111" y="79"/>
                  <a:pt x="112" y="78"/>
                  <a:pt x="112" y="7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6" y="36"/>
                  <a:pt x="126" y="35"/>
                  <a:pt x="126" y="34"/>
                </a:cubicBezTo>
                <a:cubicBezTo>
                  <a:pt x="127" y="33"/>
                  <a:pt x="126" y="32"/>
                  <a:pt x="126" y="31"/>
                </a:cubicBezTo>
                <a:close/>
                <a:moveTo>
                  <a:pt x="8" y="38"/>
                </a:moveTo>
                <a:cubicBezTo>
                  <a:pt x="21" y="21"/>
                  <a:pt x="21" y="21"/>
                  <a:pt x="21" y="21"/>
                </a:cubicBezTo>
                <a:cubicBezTo>
                  <a:pt x="66" y="30"/>
                  <a:pt x="66" y="30"/>
                  <a:pt x="66" y="30"/>
                </a:cubicBezTo>
                <a:cubicBezTo>
                  <a:pt x="53" y="50"/>
                  <a:pt x="53" y="50"/>
                  <a:pt x="53" y="50"/>
                </a:cubicBezTo>
                <a:lnTo>
                  <a:pt x="8" y="38"/>
                </a:lnTo>
                <a:close/>
                <a:moveTo>
                  <a:pt x="68" y="93"/>
                </a:moveTo>
                <a:cubicBezTo>
                  <a:pt x="23" y="80"/>
                  <a:pt x="23" y="80"/>
                  <a:pt x="23" y="80"/>
                </a:cubicBezTo>
                <a:cubicBezTo>
                  <a:pt x="23" y="48"/>
                  <a:pt x="23" y="48"/>
                  <a:pt x="23" y="48"/>
                </a:cubicBezTo>
                <a:cubicBezTo>
                  <a:pt x="53" y="56"/>
                  <a:pt x="53" y="56"/>
                  <a:pt x="53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6"/>
                  <a:pt x="56" y="56"/>
                  <a:pt x="57" y="55"/>
                </a:cubicBezTo>
                <a:cubicBezTo>
                  <a:pt x="68" y="38"/>
                  <a:pt x="68" y="38"/>
                  <a:pt x="68" y="38"/>
                </a:cubicBezTo>
                <a:lnTo>
                  <a:pt x="68" y="93"/>
                </a:lnTo>
                <a:close/>
                <a:moveTo>
                  <a:pt x="71" y="24"/>
                </a:moveTo>
                <a:cubicBezTo>
                  <a:pt x="31" y="17"/>
                  <a:pt x="31" y="17"/>
                  <a:pt x="31" y="17"/>
                </a:cubicBezTo>
                <a:cubicBezTo>
                  <a:pt x="58" y="7"/>
                  <a:pt x="58" y="7"/>
                  <a:pt x="58" y="7"/>
                </a:cubicBezTo>
                <a:cubicBezTo>
                  <a:pt x="96" y="12"/>
                  <a:pt x="96" y="12"/>
                  <a:pt x="96" y="12"/>
                </a:cubicBezTo>
                <a:lnTo>
                  <a:pt x="71" y="24"/>
                </a:lnTo>
                <a:close/>
                <a:moveTo>
                  <a:pt x="75" y="92"/>
                </a:moveTo>
                <a:cubicBezTo>
                  <a:pt x="75" y="42"/>
                  <a:pt x="75" y="42"/>
                  <a:pt x="75" y="42"/>
                </a:cubicBezTo>
                <a:cubicBezTo>
                  <a:pt x="80" y="54"/>
                  <a:pt x="80" y="54"/>
                  <a:pt x="80" y="54"/>
                </a:cubicBezTo>
                <a:cubicBezTo>
                  <a:pt x="81" y="54"/>
                  <a:pt x="81" y="55"/>
                  <a:pt x="82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4" y="55"/>
                  <a:pt x="84" y="55"/>
                  <a:pt x="85" y="55"/>
                </a:cubicBezTo>
                <a:cubicBezTo>
                  <a:pt x="106" y="45"/>
                  <a:pt x="106" y="45"/>
                  <a:pt x="106" y="45"/>
                </a:cubicBezTo>
                <a:cubicBezTo>
                  <a:pt x="106" y="75"/>
                  <a:pt x="106" y="75"/>
                  <a:pt x="106" y="75"/>
                </a:cubicBezTo>
                <a:cubicBezTo>
                  <a:pt x="106" y="75"/>
                  <a:pt x="106" y="75"/>
                  <a:pt x="106" y="75"/>
                </a:cubicBezTo>
                <a:lnTo>
                  <a:pt x="75" y="92"/>
                </a:lnTo>
                <a:close/>
                <a:moveTo>
                  <a:pt x="85" y="48"/>
                </a:moveTo>
                <a:cubicBezTo>
                  <a:pt x="76" y="29"/>
                  <a:pt x="76" y="29"/>
                  <a:pt x="76" y="29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18" y="32"/>
                  <a:pt x="118" y="32"/>
                  <a:pt x="118" y="32"/>
                </a:cubicBezTo>
                <a:lnTo>
                  <a:pt x="85" y="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grpSp>
        <p:nvGrpSpPr>
          <p:cNvPr id="218" name="Group 217"/>
          <p:cNvGrpSpPr/>
          <p:nvPr/>
        </p:nvGrpSpPr>
        <p:grpSpPr>
          <a:xfrm>
            <a:off x="9980863" y="4682329"/>
            <a:ext cx="636932" cy="641300"/>
            <a:chOff x="4751388" y="877888"/>
            <a:chExt cx="481013" cy="484187"/>
          </a:xfrm>
          <a:solidFill>
            <a:schemeClr val="accent1"/>
          </a:solidFill>
        </p:grpSpPr>
        <p:sp>
          <p:nvSpPr>
            <p:cNvPr id="219" name="Oval 195"/>
            <p:cNvSpPr>
              <a:spLocks noChangeArrowheads="1"/>
            </p:cNvSpPr>
            <p:nvPr/>
          </p:nvSpPr>
          <p:spPr bwMode="auto">
            <a:xfrm>
              <a:off x="4830763" y="960438"/>
              <a:ext cx="323850" cy="3190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20" name="Rectangle 196"/>
            <p:cNvSpPr>
              <a:spLocks noChangeArrowheads="1"/>
            </p:cNvSpPr>
            <p:nvPr/>
          </p:nvSpPr>
          <p:spPr bwMode="auto">
            <a:xfrm>
              <a:off x="4973638" y="877888"/>
              <a:ext cx="41275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21" name="Rectangle 197"/>
            <p:cNvSpPr>
              <a:spLocks noChangeArrowheads="1"/>
            </p:cNvSpPr>
            <p:nvPr/>
          </p:nvSpPr>
          <p:spPr bwMode="auto">
            <a:xfrm>
              <a:off x="5176838" y="1100138"/>
              <a:ext cx="55563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22" name="Rectangle 198"/>
            <p:cNvSpPr>
              <a:spLocks noChangeArrowheads="1"/>
            </p:cNvSpPr>
            <p:nvPr/>
          </p:nvSpPr>
          <p:spPr bwMode="auto">
            <a:xfrm>
              <a:off x="4973638" y="1303338"/>
              <a:ext cx="41275" cy="587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23" name="Rectangle 199"/>
            <p:cNvSpPr>
              <a:spLocks noChangeArrowheads="1"/>
            </p:cNvSpPr>
            <p:nvPr/>
          </p:nvSpPr>
          <p:spPr bwMode="auto">
            <a:xfrm>
              <a:off x="4751388" y="1100138"/>
              <a:ext cx="57150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24" name="Freeform 200"/>
            <p:cNvSpPr>
              <a:spLocks/>
            </p:cNvSpPr>
            <p:nvPr/>
          </p:nvSpPr>
          <p:spPr bwMode="auto">
            <a:xfrm>
              <a:off x="5108576" y="935038"/>
              <a:ext cx="68263" cy="71437"/>
            </a:xfrm>
            <a:custGeom>
              <a:avLst/>
              <a:gdLst>
                <a:gd name="T0" fmla="*/ 43 w 43"/>
                <a:gd name="T1" fmla="*/ 18 h 45"/>
                <a:gd name="T2" fmla="*/ 19 w 43"/>
                <a:gd name="T3" fmla="*/ 45 h 45"/>
                <a:gd name="T4" fmla="*/ 0 w 43"/>
                <a:gd name="T5" fmla="*/ 26 h 45"/>
                <a:gd name="T6" fmla="*/ 26 w 43"/>
                <a:gd name="T7" fmla="*/ 0 h 45"/>
                <a:gd name="T8" fmla="*/ 43 w 43"/>
                <a:gd name="T9" fmla="*/ 1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43" y="18"/>
                  </a:moveTo>
                  <a:lnTo>
                    <a:pt x="19" y="45"/>
                  </a:lnTo>
                  <a:lnTo>
                    <a:pt x="0" y="26"/>
                  </a:lnTo>
                  <a:lnTo>
                    <a:pt x="26" y="0"/>
                  </a:lnTo>
                  <a:lnTo>
                    <a:pt x="43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25" name="Freeform 201"/>
            <p:cNvSpPr>
              <a:spLocks/>
            </p:cNvSpPr>
            <p:nvPr/>
          </p:nvSpPr>
          <p:spPr bwMode="auto">
            <a:xfrm>
              <a:off x="5108576" y="1235075"/>
              <a:ext cx="68263" cy="71437"/>
            </a:xfrm>
            <a:custGeom>
              <a:avLst/>
              <a:gdLst>
                <a:gd name="T0" fmla="*/ 19 w 43"/>
                <a:gd name="T1" fmla="*/ 0 h 45"/>
                <a:gd name="T2" fmla="*/ 43 w 43"/>
                <a:gd name="T3" fmla="*/ 26 h 45"/>
                <a:gd name="T4" fmla="*/ 26 w 43"/>
                <a:gd name="T5" fmla="*/ 45 h 45"/>
                <a:gd name="T6" fmla="*/ 0 w 43"/>
                <a:gd name="T7" fmla="*/ 19 h 45"/>
                <a:gd name="T8" fmla="*/ 19 w 4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5">
                  <a:moveTo>
                    <a:pt x="19" y="0"/>
                  </a:moveTo>
                  <a:lnTo>
                    <a:pt x="43" y="26"/>
                  </a:lnTo>
                  <a:lnTo>
                    <a:pt x="26" y="45"/>
                  </a:lnTo>
                  <a:lnTo>
                    <a:pt x="0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26" name="Freeform 202"/>
            <p:cNvSpPr>
              <a:spLocks/>
            </p:cNvSpPr>
            <p:nvPr/>
          </p:nvSpPr>
          <p:spPr bwMode="auto">
            <a:xfrm>
              <a:off x="4808538" y="1235075"/>
              <a:ext cx="66675" cy="71437"/>
            </a:xfrm>
            <a:custGeom>
              <a:avLst/>
              <a:gdLst>
                <a:gd name="T0" fmla="*/ 26 w 42"/>
                <a:gd name="T1" fmla="*/ 0 h 45"/>
                <a:gd name="T2" fmla="*/ 42 w 42"/>
                <a:gd name="T3" fmla="*/ 19 h 45"/>
                <a:gd name="T4" fmla="*/ 19 w 42"/>
                <a:gd name="T5" fmla="*/ 45 h 45"/>
                <a:gd name="T6" fmla="*/ 0 w 42"/>
                <a:gd name="T7" fmla="*/ 26 h 45"/>
                <a:gd name="T8" fmla="*/ 26 w 42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26" y="0"/>
                  </a:moveTo>
                  <a:lnTo>
                    <a:pt x="42" y="19"/>
                  </a:lnTo>
                  <a:lnTo>
                    <a:pt x="19" y="45"/>
                  </a:lnTo>
                  <a:lnTo>
                    <a:pt x="0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27" name="Freeform 203"/>
            <p:cNvSpPr>
              <a:spLocks/>
            </p:cNvSpPr>
            <p:nvPr/>
          </p:nvSpPr>
          <p:spPr bwMode="auto">
            <a:xfrm>
              <a:off x="4808538" y="935038"/>
              <a:ext cx="66675" cy="71437"/>
            </a:xfrm>
            <a:custGeom>
              <a:avLst/>
              <a:gdLst>
                <a:gd name="T0" fmla="*/ 42 w 42"/>
                <a:gd name="T1" fmla="*/ 26 h 45"/>
                <a:gd name="T2" fmla="*/ 26 w 42"/>
                <a:gd name="T3" fmla="*/ 45 h 45"/>
                <a:gd name="T4" fmla="*/ 0 w 42"/>
                <a:gd name="T5" fmla="*/ 18 h 45"/>
                <a:gd name="T6" fmla="*/ 19 w 42"/>
                <a:gd name="T7" fmla="*/ 0 h 45"/>
                <a:gd name="T8" fmla="*/ 42 w 42"/>
                <a:gd name="T9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5">
                  <a:moveTo>
                    <a:pt x="42" y="26"/>
                  </a:moveTo>
                  <a:lnTo>
                    <a:pt x="26" y="45"/>
                  </a:lnTo>
                  <a:lnTo>
                    <a:pt x="0" y="18"/>
                  </a:lnTo>
                  <a:lnTo>
                    <a:pt x="19" y="0"/>
                  </a:lnTo>
                  <a:lnTo>
                    <a:pt x="4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28" name="Freeform 204"/>
            <p:cNvSpPr>
              <a:spLocks/>
            </p:cNvSpPr>
            <p:nvPr/>
          </p:nvSpPr>
          <p:spPr bwMode="auto">
            <a:xfrm>
              <a:off x="5045076" y="889000"/>
              <a:ext cx="60325" cy="68262"/>
            </a:xfrm>
            <a:custGeom>
              <a:avLst/>
              <a:gdLst>
                <a:gd name="T0" fmla="*/ 38 w 38"/>
                <a:gd name="T1" fmla="*/ 10 h 43"/>
                <a:gd name="T2" fmla="*/ 24 w 38"/>
                <a:gd name="T3" fmla="*/ 43 h 43"/>
                <a:gd name="T4" fmla="*/ 0 w 38"/>
                <a:gd name="T5" fmla="*/ 33 h 43"/>
                <a:gd name="T6" fmla="*/ 12 w 38"/>
                <a:gd name="T7" fmla="*/ 0 h 43"/>
                <a:gd name="T8" fmla="*/ 38 w 38"/>
                <a:gd name="T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38" y="10"/>
                  </a:moveTo>
                  <a:lnTo>
                    <a:pt x="24" y="43"/>
                  </a:lnTo>
                  <a:lnTo>
                    <a:pt x="0" y="33"/>
                  </a:lnTo>
                  <a:lnTo>
                    <a:pt x="12" y="0"/>
                  </a:lnTo>
                  <a:lnTo>
                    <a:pt x="3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29" name="Freeform 205"/>
            <p:cNvSpPr>
              <a:spLocks/>
            </p:cNvSpPr>
            <p:nvPr/>
          </p:nvSpPr>
          <p:spPr bwMode="auto">
            <a:xfrm>
              <a:off x="5154613" y="1171575"/>
              <a:ext cx="71438" cy="60325"/>
            </a:xfrm>
            <a:custGeom>
              <a:avLst/>
              <a:gdLst>
                <a:gd name="T0" fmla="*/ 9 w 45"/>
                <a:gd name="T1" fmla="*/ 0 h 38"/>
                <a:gd name="T2" fmla="*/ 45 w 45"/>
                <a:gd name="T3" fmla="*/ 14 h 38"/>
                <a:gd name="T4" fmla="*/ 33 w 45"/>
                <a:gd name="T5" fmla="*/ 38 h 38"/>
                <a:gd name="T6" fmla="*/ 0 w 45"/>
                <a:gd name="T7" fmla="*/ 23 h 38"/>
                <a:gd name="T8" fmla="*/ 9 w 45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8">
                  <a:moveTo>
                    <a:pt x="9" y="0"/>
                  </a:moveTo>
                  <a:lnTo>
                    <a:pt x="45" y="14"/>
                  </a:lnTo>
                  <a:lnTo>
                    <a:pt x="33" y="38"/>
                  </a:lnTo>
                  <a:lnTo>
                    <a:pt x="0" y="2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30" name="Freeform 206"/>
            <p:cNvSpPr>
              <a:spLocks/>
            </p:cNvSpPr>
            <p:nvPr/>
          </p:nvSpPr>
          <p:spPr bwMode="auto">
            <a:xfrm>
              <a:off x="4883151" y="1284288"/>
              <a:ext cx="60325" cy="66675"/>
            </a:xfrm>
            <a:custGeom>
              <a:avLst/>
              <a:gdLst>
                <a:gd name="T0" fmla="*/ 38 w 38"/>
                <a:gd name="T1" fmla="*/ 9 h 42"/>
                <a:gd name="T2" fmla="*/ 24 w 38"/>
                <a:gd name="T3" fmla="*/ 42 h 42"/>
                <a:gd name="T4" fmla="*/ 0 w 38"/>
                <a:gd name="T5" fmla="*/ 33 h 42"/>
                <a:gd name="T6" fmla="*/ 14 w 38"/>
                <a:gd name="T7" fmla="*/ 0 h 42"/>
                <a:gd name="T8" fmla="*/ 38 w 38"/>
                <a:gd name="T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38" y="9"/>
                  </a:moveTo>
                  <a:lnTo>
                    <a:pt x="24" y="42"/>
                  </a:lnTo>
                  <a:lnTo>
                    <a:pt x="0" y="33"/>
                  </a:lnTo>
                  <a:lnTo>
                    <a:pt x="14" y="0"/>
                  </a:lnTo>
                  <a:lnTo>
                    <a:pt x="3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31" name="Freeform 207"/>
            <p:cNvSpPr>
              <a:spLocks/>
            </p:cNvSpPr>
            <p:nvPr/>
          </p:nvSpPr>
          <p:spPr bwMode="auto">
            <a:xfrm>
              <a:off x="4762501" y="1009650"/>
              <a:ext cx="68263" cy="60325"/>
            </a:xfrm>
            <a:custGeom>
              <a:avLst/>
              <a:gdLst>
                <a:gd name="T0" fmla="*/ 34 w 43"/>
                <a:gd name="T1" fmla="*/ 38 h 38"/>
                <a:gd name="T2" fmla="*/ 0 w 43"/>
                <a:gd name="T3" fmla="*/ 24 h 38"/>
                <a:gd name="T4" fmla="*/ 10 w 43"/>
                <a:gd name="T5" fmla="*/ 0 h 38"/>
                <a:gd name="T6" fmla="*/ 43 w 43"/>
                <a:gd name="T7" fmla="*/ 14 h 38"/>
                <a:gd name="T8" fmla="*/ 34 w 4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34" y="38"/>
                  </a:moveTo>
                  <a:lnTo>
                    <a:pt x="0" y="24"/>
                  </a:lnTo>
                  <a:lnTo>
                    <a:pt x="10" y="0"/>
                  </a:lnTo>
                  <a:lnTo>
                    <a:pt x="43" y="14"/>
                  </a:lnTo>
                  <a:lnTo>
                    <a:pt x="3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32" name="Freeform 208"/>
            <p:cNvSpPr>
              <a:spLocks/>
            </p:cNvSpPr>
            <p:nvPr/>
          </p:nvSpPr>
          <p:spPr bwMode="auto">
            <a:xfrm>
              <a:off x="5154613" y="1009650"/>
              <a:ext cx="66675" cy="60325"/>
            </a:xfrm>
            <a:custGeom>
              <a:avLst/>
              <a:gdLst>
                <a:gd name="T0" fmla="*/ 0 w 42"/>
                <a:gd name="T1" fmla="*/ 14 h 38"/>
                <a:gd name="T2" fmla="*/ 33 w 42"/>
                <a:gd name="T3" fmla="*/ 0 h 38"/>
                <a:gd name="T4" fmla="*/ 42 w 42"/>
                <a:gd name="T5" fmla="*/ 24 h 38"/>
                <a:gd name="T6" fmla="*/ 9 w 42"/>
                <a:gd name="T7" fmla="*/ 38 h 38"/>
                <a:gd name="T8" fmla="*/ 0 w 42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8">
                  <a:moveTo>
                    <a:pt x="0" y="14"/>
                  </a:moveTo>
                  <a:lnTo>
                    <a:pt x="33" y="0"/>
                  </a:lnTo>
                  <a:lnTo>
                    <a:pt x="42" y="24"/>
                  </a:lnTo>
                  <a:lnTo>
                    <a:pt x="9" y="38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33" name="Freeform 209"/>
            <p:cNvSpPr>
              <a:spLocks/>
            </p:cNvSpPr>
            <p:nvPr/>
          </p:nvSpPr>
          <p:spPr bwMode="auto">
            <a:xfrm>
              <a:off x="5045076" y="1279525"/>
              <a:ext cx="60325" cy="71437"/>
            </a:xfrm>
            <a:custGeom>
              <a:avLst/>
              <a:gdLst>
                <a:gd name="T0" fmla="*/ 38 w 38"/>
                <a:gd name="T1" fmla="*/ 33 h 45"/>
                <a:gd name="T2" fmla="*/ 14 w 38"/>
                <a:gd name="T3" fmla="*/ 45 h 45"/>
                <a:gd name="T4" fmla="*/ 0 w 38"/>
                <a:gd name="T5" fmla="*/ 12 h 45"/>
                <a:gd name="T6" fmla="*/ 24 w 38"/>
                <a:gd name="T7" fmla="*/ 0 h 45"/>
                <a:gd name="T8" fmla="*/ 38 w 38"/>
                <a:gd name="T9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5">
                  <a:moveTo>
                    <a:pt x="38" y="33"/>
                  </a:moveTo>
                  <a:lnTo>
                    <a:pt x="14" y="45"/>
                  </a:lnTo>
                  <a:lnTo>
                    <a:pt x="0" y="12"/>
                  </a:lnTo>
                  <a:lnTo>
                    <a:pt x="24" y="0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34" name="Freeform 210"/>
            <p:cNvSpPr>
              <a:spLocks/>
            </p:cNvSpPr>
            <p:nvPr/>
          </p:nvSpPr>
          <p:spPr bwMode="auto">
            <a:xfrm>
              <a:off x="4762501" y="1171575"/>
              <a:ext cx="68263" cy="60325"/>
            </a:xfrm>
            <a:custGeom>
              <a:avLst/>
              <a:gdLst>
                <a:gd name="T0" fmla="*/ 43 w 43"/>
                <a:gd name="T1" fmla="*/ 23 h 38"/>
                <a:gd name="T2" fmla="*/ 10 w 43"/>
                <a:gd name="T3" fmla="*/ 38 h 38"/>
                <a:gd name="T4" fmla="*/ 0 w 43"/>
                <a:gd name="T5" fmla="*/ 14 h 38"/>
                <a:gd name="T6" fmla="*/ 34 w 43"/>
                <a:gd name="T7" fmla="*/ 0 h 38"/>
                <a:gd name="T8" fmla="*/ 43 w 43"/>
                <a:gd name="T9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8">
                  <a:moveTo>
                    <a:pt x="43" y="23"/>
                  </a:moveTo>
                  <a:lnTo>
                    <a:pt x="10" y="38"/>
                  </a:lnTo>
                  <a:lnTo>
                    <a:pt x="0" y="14"/>
                  </a:lnTo>
                  <a:lnTo>
                    <a:pt x="34" y="0"/>
                  </a:lnTo>
                  <a:lnTo>
                    <a:pt x="43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  <p:sp>
          <p:nvSpPr>
            <p:cNvPr id="235" name="Freeform 211"/>
            <p:cNvSpPr>
              <a:spLocks/>
            </p:cNvSpPr>
            <p:nvPr/>
          </p:nvSpPr>
          <p:spPr bwMode="auto">
            <a:xfrm>
              <a:off x="4879976" y="889000"/>
              <a:ext cx="60325" cy="68262"/>
            </a:xfrm>
            <a:custGeom>
              <a:avLst/>
              <a:gdLst>
                <a:gd name="T0" fmla="*/ 38 w 38"/>
                <a:gd name="T1" fmla="*/ 33 h 43"/>
                <a:gd name="T2" fmla="*/ 14 w 38"/>
                <a:gd name="T3" fmla="*/ 43 h 43"/>
                <a:gd name="T4" fmla="*/ 0 w 38"/>
                <a:gd name="T5" fmla="*/ 10 h 43"/>
                <a:gd name="T6" fmla="*/ 23 w 38"/>
                <a:gd name="T7" fmla="*/ 0 h 43"/>
                <a:gd name="T8" fmla="*/ 38 w 38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3">
                  <a:moveTo>
                    <a:pt x="38" y="33"/>
                  </a:moveTo>
                  <a:lnTo>
                    <a:pt x="14" y="43"/>
                  </a:lnTo>
                  <a:lnTo>
                    <a:pt x="0" y="10"/>
                  </a:lnTo>
                  <a:lnTo>
                    <a:pt x="23" y="0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aleway Black"/>
                <a:cs typeface="Raleway Black"/>
              </a:endParaRPr>
            </a:p>
          </p:txBody>
        </p:sp>
      </p:grpSp>
      <p:sp>
        <p:nvSpPr>
          <p:cNvPr id="236" name="Freeform 212"/>
          <p:cNvSpPr>
            <a:spLocks/>
          </p:cNvSpPr>
          <p:nvPr/>
        </p:nvSpPr>
        <p:spPr bwMode="auto">
          <a:xfrm>
            <a:off x="15723754" y="7226511"/>
            <a:ext cx="149249" cy="153492"/>
          </a:xfrm>
          <a:custGeom>
            <a:avLst/>
            <a:gdLst>
              <a:gd name="T0" fmla="*/ 27 w 30"/>
              <a:gd name="T1" fmla="*/ 25 h 31"/>
              <a:gd name="T2" fmla="*/ 7 w 30"/>
              <a:gd name="T3" fmla="*/ 1 h 31"/>
              <a:gd name="T4" fmla="*/ 7 w 30"/>
              <a:gd name="T5" fmla="*/ 12 h 31"/>
              <a:gd name="T6" fmla="*/ 17 w 30"/>
              <a:gd name="T7" fmla="*/ 22 h 31"/>
              <a:gd name="T8" fmla="*/ 27 w 30"/>
              <a:gd name="T9" fmla="*/ 25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1">
                <a:moveTo>
                  <a:pt x="27" y="25"/>
                </a:moveTo>
                <a:cubicBezTo>
                  <a:pt x="30" y="12"/>
                  <a:pt x="20" y="0"/>
                  <a:pt x="7" y="1"/>
                </a:cubicBezTo>
                <a:cubicBezTo>
                  <a:pt x="0" y="2"/>
                  <a:pt x="0" y="12"/>
                  <a:pt x="7" y="12"/>
                </a:cubicBezTo>
                <a:cubicBezTo>
                  <a:pt x="13" y="11"/>
                  <a:pt x="18" y="15"/>
                  <a:pt x="17" y="22"/>
                </a:cubicBezTo>
                <a:cubicBezTo>
                  <a:pt x="16" y="29"/>
                  <a:pt x="26" y="31"/>
                  <a:pt x="27" y="25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sp>
        <p:nvSpPr>
          <p:cNvPr id="237" name="Freeform 213"/>
          <p:cNvSpPr>
            <a:spLocks/>
          </p:cNvSpPr>
          <p:nvPr/>
        </p:nvSpPr>
        <p:spPr bwMode="auto">
          <a:xfrm>
            <a:off x="15589219" y="7369491"/>
            <a:ext cx="536032" cy="433140"/>
          </a:xfrm>
          <a:custGeom>
            <a:avLst/>
            <a:gdLst>
              <a:gd name="T0" fmla="*/ 3 w 108"/>
              <a:gd name="T1" fmla="*/ 15 h 87"/>
              <a:gd name="T2" fmla="*/ 2 w 108"/>
              <a:gd name="T3" fmla="*/ 41 h 87"/>
              <a:gd name="T4" fmla="*/ 31 w 108"/>
              <a:gd name="T5" fmla="*/ 87 h 87"/>
              <a:gd name="T6" fmla="*/ 35 w 108"/>
              <a:gd name="T7" fmla="*/ 87 h 87"/>
              <a:gd name="T8" fmla="*/ 50 w 108"/>
              <a:gd name="T9" fmla="*/ 82 h 87"/>
              <a:gd name="T10" fmla="*/ 64 w 108"/>
              <a:gd name="T11" fmla="*/ 87 h 87"/>
              <a:gd name="T12" fmla="*/ 94 w 108"/>
              <a:gd name="T13" fmla="*/ 10 h 87"/>
              <a:gd name="T14" fmla="*/ 91 w 108"/>
              <a:gd name="T15" fmla="*/ 7 h 87"/>
              <a:gd name="T16" fmla="*/ 70 w 108"/>
              <a:gd name="T17" fmla="*/ 0 h 87"/>
              <a:gd name="T18" fmla="*/ 50 w 108"/>
              <a:gd name="T19" fmla="*/ 4 h 87"/>
              <a:gd name="T20" fmla="*/ 50 w 108"/>
              <a:gd name="T21" fmla="*/ 4 h 87"/>
              <a:gd name="T22" fmla="*/ 45 w 108"/>
              <a:gd name="T23" fmla="*/ 2 h 87"/>
              <a:gd name="T24" fmla="*/ 31 w 108"/>
              <a:gd name="T25" fmla="*/ 0 h 87"/>
              <a:gd name="T26" fmla="*/ 30 w 108"/>
              <a:gd name="T27" fmla="*/ 0 h 87"/>
              <a:gd name="T28" fmla="*/ 3 w 108"/>
              <a:gd name="T29" fmla="*/ 15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8" h="87">
                <a:moveTo>
                  <a:pt x="3" y="15"/>
                </a:moveTo>
                <a:cubicBezTo>
                  <a:pt x="0" y="23"/>
                  <a:pt x="1" y="33"/>
                  <a:pt x="2" y="41"/>
                </a:cubicBezTo>
                <a:cubicBezTo>
                  <a:pt x="5" y="57"/>
                  <a:pt x="13" y="82"/>
                  <a:pt x="31" y="87"/>
                </a:cubicBezTo>
                <a:cubicBezTo>
                  <a:pt x="32" y="87"/>
                  <a:pt x="34" y="87"/>
                  <a:pt x="35" y="87"/>
                </a:cubicBezTo>
                <a:cubicBezTo>
                  <a:pt x="40" y="87"/>
                  <a:pt x="45" y="85"/>
                  <a:pt x="50" y="82"/>
                </a:cubicBezTo>
                <a:cubicBezTo>
                  <a:pt x="54" y="86"/>
                  <a:pt x="59" y="87"/>
                  <a:pt x="64" y="87"/>
                </a:cubicBezTo>
                <a:cubicBezTo>
                  <a:pt x="90" y="87"/>
                  <a:pt x="108" y="29"/>
                  <a:pt x="94" y="10"/>
                </a:cubicBezTo>
                <a:cubicBezTo>
                  <a:pt x="93" y="9"/>
                  <a:pt x="92" y="8"/>
                  <a:pt x="91" y="7"/>
                </a:cubicBezTo>
                <a:cubicBezTo>
                  <a:pt x="86" y="2"/>
                  <a:pt x="78" y="0"/>
                  <a:pt x="70" y="0"/>
                </a:cubicBezTo>
                <a:cubicBezTo>
                  <a:pt x="63" y="0"/>
                  <a:pt x="55" y="2"/>
                  <a:pt x="50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49" y="4"/>
                  <a:pt x="45" y="3"/>
                  <a:pt x="45" y="2"/>
                </a:cubicBezTo>
                <a:cubicBezTo>
                  <a:pt x="40" y="1"/>
                  <a:pt x="36" y="0"/>
                  <a:pt x="31" y="0"/>
                </a:cubicBezTo>
                <a:cubicBezTo>
                  <a:pt x="31" y="0"/>
                  <a:pt x="30" y="0"/>
                  <a:pt x="30" y="0"/>
                </a:cubicBezTo>
                <a:cubicBezTo>
                  <a:pt x="19" y="0"/>
                  <a:pt x="7" y="4"/>
                  <a:pt x="3" y="15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Raleway Black"/>
              <a:cs typeface="Raleway Black"/>
            </a:endParaRPr>
          </a:p>
        </p:txBody>
      </p:sp>
      <p:sp>
        <p:nvSpPr>
          <p:cNvPr id="238" name="Freeform 6"/>
          <p:cNvSpPr>
            <a:spLocks noEditPoints="1"/>
          </p:cNvSpPr>
          <p:nvPr/>
        </p:nvSpPr>
        <p:spPr bwMode="auto">
          <a:xfrm>
            <a:off x="10464502" y="10016651"/>
            <a:ext cx="3484200" cy="3714168"/>
          </a:xfrm>
          <a:custGeom>
            <a:avLst/>
            <a:gdLst>
              <a:gd name="T0" fmla="*/ 743 w 957"/>
              <a:gd name="T1" fmla="*/ 313 h 1020"/>
              <a:gd name="T2" fmla="*/ 756 w 957"/>
              <a:gd name="T3" fmla="*/ 428 h 1020"/>
              <a:gd name="T4" fmla="*/ 704 w 957"/>
              <a:gd name="T5" fmla="*/ 513 h 1020"/>
              <a:gd name="T6" fmla="*/ 724 w 957"/>
              <a:gd name="T7" fmla="*/ 341 h 1020"/>
              <a:gd name="T8" fmla="*/ 704 w 957"/>
              <a:gd name="T9" fmla="*/ 152 h 1020"/>
              <a:gd name="T10" fmla="*/ 953 w 957"/>
              <a:gd name="T11" fmla="*/ 925 h 1020"/>
              <a:gd name="T12" fmla="*/ 704 w 957"/>
              <a:gd name="T13" fmla="*/ 1020 h 1020"/>
              <a:gd name="T14" fmla="*/ 478 w 957"/>
              <a:gd name="T15" fmla="*/ 16 h 1020"/>
              <a:gd name="T16" fmla="*/ 704 w 957"/>
              <a:gd name="T17" fmla="*/ 308 h 1020"/>
              <a:gd name="T18" fmla="*/ 679 w 957"/>
              <a:gd name="T19" fmla="*/ 494 h 1020"/>
              <a:gd name="T20" fmla="*/ 704 w 957"/>
              <a:gd name="T21" fmla="*/ 513 h 1020"/>
              <a:gd name="T22" fmla="*/ 665 w 957"/>
              <a:gd name="T23" fmla="*/ 566 h 1020"/>
              <a:gd name="T24" fmla="*/ 684 w 957"/>
              <a:gd name="T25" fmla="*/ 723 h 1020"/>
              <a:gd name="T26" fmla="*/ 704 w 957"/>
              <a:gd name="T27" fmla="*/ 1020 h 1020"/>
              <a:gd name="T28" fmla="*/ 478 w 957"/>
              <a:gd name="T29" fmla="*/ 984 h 1020"/>
              <a:gd name="T30" fmla="*/ 493 w 957"/>
              <a:gd name="T31" fmla="*/ 969 h 1020"/>
              <a:gd name="T32" fmla="*/ 478 w 957"/>
              <a:gd name="T33" fmla="*/ 955 h 1020"/>
              <a:gd name="T34" fmla="*/ 480 w 957"/>
              <a:gd name="T35" fmla="*/ 945 h 1020"/>
              <a:gd name="T36" fmla="*/ 480 w 957"/>
              <a:gd name="T37" fmla="*/ 916 h 1020"/>
              <a:gd name="T38" fmla="*/ 478 w 957"/>
              <a:gd name="T39" fmla="*/ 901 h 1020"/>
              <a:gd name="T40" fmla="*/ 589 w 957"/>
              <a:gd name="T41" fmla="*/ 663 h 1020"/>
              <a:gd name="T42" fmla="*/ 479 w 957"/>
              <a:gd name="T43" fmla="*/ 709 h 1020"/>
              <a:gd name="T44" fmla="*/ 478 w 957"/>
              <a:gd name="T45" fmla="*/ 613 h 1020"/>
              <a:gd name="T46" fmla="*/ 519 w 957"/>
              <a:gd name="T47" fmla="*/ 628 h 1020"/>
              <a:gd name="T48" fmla="*/ 478 w 957"/>
              <a:gd name="T49" fmla="*/ 512 h 1020"/>
              <a:gd name="T50" fmla="*/ 587 w 957"/>
              <a:gd name="T51" fmla="*/ 502 h 1020"/>
              <a:gd name="T52" fmla="*/ 664 w 957"/>
              <a:gd name="T53" fmla="*/ 319 h 1020"/>
              <a:gd name="T54" fmla="*/ 478 w 957"/>
              <a:gd name="T55" fmla="*/ 16 h 1020"/>
              <a:gd name="T56" fmla="*/ 395 w 957"/>
              <a:gd name="T57" fmla="*/ 35 h 1020"/>
              <a:gd name="T58" fmla="*/ 478 w 957"/>
              <a:gd name="T59" fmla="*/ 16 h 1020"/>
              <a:gd name="T60" fmla="*/ 425 w 957"/>
              <a:gd name="T61" fmla="*/ 204 h 1020"/>
              <a:gd name="T62" fmla="*/ 294 w 957"/>
              <a:gd name="T63" fmla="*/ 284 h 1020"/>
              <a:gd name="T64" fmla="*/ 362 w 957"/>
              <a:gd name="T65" fmla="*/ 506 h 1020"/>
              <a:gd name="T66" fmla="*/ 477 w 957"/>
              <a:gd name="T67" fmla="*/ 478 h 1020"/>
              <a:gd name="T68" fmla="*/ 478 w 957"/>
              <a:gd name="T69" fmla="*/ 512 h 1020"/>
              <a:gd name="T70" fmla="*/ 438 w 957"/>
              <a:gd name="T71" fmla="*/ 628 h 1020"/>
              <a:gd name="T72" fmla="*/ 478 w 957"/>
              <a:gd name="T73" fmla="*/ 709 h 1020"/>
              <a:gd name="T74" fmla="*/ 370 w 957"/>
              <a:gd name="T75" fmla="*/ 665 h 1020"/>
              <a:gd name="T76" fmla="*/ 478 w 957"/>
              <a:gd name="T77" fmla="*/ 901 h 1020"/>
              <a:gd name="T78" fmla="*/ 478 w 957"/>
              <a:gd name="T79" fmla="*/ 916 h 1020"/>
              <a:gd name="T80" fmla="*/ 478 w 957"/>
              <a:gd name="T81" fmla="*/ 945 h 1020"/>
              <a:gd name="T82" fmla="*/ 466 w 957"/>
              <a:gd name="T83" fmla="*/ 969 h 1020"/>
              <a:gd name="T84" fmla="*/ 478 w 957"/>
              <a:gd name="T85" fmla="*/ 1020 h 1020"/>
              <a:gd name="T86" fmla="*/ 253 w 957"/>
              <a:gd name="T87" fmla="*/ 730 h 1020"/>
              <a:gd name="T88" fmla="*/ 342 w 957"/>
              <a:gd name="T89" fmla="*/ 640 h 1020"/>
              <a:gd name="T90" fmla="*/ 265 w 957"/>
              <a:gd name="T91" fmla="*/ 519 h 1020"/>
              <a:gd name="T92" fmla="*/ 253 w 957"/>
              <a:gd name="T93" fmla="*/ 477 h 1020"/>
              <a:gd name="T94" fmla="*/ 276 w 957"/>
              <a:gd name="T95" fmla="*/ 341 h 1020"/>
              <a:gd name="T96" fmla="*/ 253 w 957"/>
              <a:gd name="T97" fmla="*/ 143 h 1020"/>
              <a:gd name="T98" fmla="*/ 214 w 957"/>
              <a:gd name="T99" fmla="*/ 313 h 1020"/>
              <a:gd name="T100" fmla="*/ 253 w 957"/>
              <a:gd name="T101" fmla="*/ 310 h 1020"/>
              <a:gd name="T102" fmla="*/ 253 w 957"/>
              <a:gd name="T103" fmla="*/ 477 h 1020"/>
              <a:gd name="T104" fmla="*/ 227 w 957"/>
              <a:gd name="T105" fmla="*/ 490 h 1020"/>
              <a:gd name="T106" fmla="*/ 199 w 957"/>
              <a:gd name="T107" fmla="*/ 359 h 1020"/>
              <a:gd name="T108" fmla="*/ 253 w 957"/>
              <a:gd name="T109" fmla="*/ 1020 h 1020"/>
              <a:gd name="T110" fmla="*/ 3 w 957"/>
              <a:gd name="T111" fmla="*/ 925 h 1020"/>
              <a:gd name="T112" fmla="*/ 253 w 957"/>
              <a:gd name="T113" fmla="*/ 102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57" h="1020">
                <a:moveTo>
                  <a:pt x="704" y="152"/>
                </a:moveTo>
                <a:cubicBezTo>
                  <a:pt x="723" y="197"/>
                  <a:pt x="736" y="251"/>
                  <a:pt x="743" y="313"/>
                </a:cubicBezTo>
                <a:cubicBezTo>
                  <a:pt x="750" y="327"/>
                  <a:pt x="755" y="342"/>
                  <a:pt x="757" y="359"/>
                </a:cubicBezTo>
                <a:cubicBezTo>
                  <a:pt x="761" y="381"/>
                  <a:pt x="760" y="406"/>
                  <a:pt x="756" y="428"/>
                </a:cubicBezTo>
                <a:cubicBezTo>
                  <a:pt x="751" y="452"/>
                  <a:pt x="742" y="473"/>
                  <a:pt x="729" y="490"/>
                </a:cubicBezTo>
                <a:cubicBezTo>
                  <a:pt x="722" y="500"/>
                  <a:pt x="713" y="508"/>
                  <a:pt x="704" y="513"/>
                </a:cubicBezTo>
                <a:cubicBezTo>
                  <a:pt x="704" y="476"/>
                  <a:pt x="704" y="476"/>
                  <a:pt x="704" y="476"/>
                </a:cubicBezTo>
                <a:cubicBezTo>
                  <a:pt x="730" y="445"/>
                  <a:pt x="739" y="384"/>
                  <a:pt x="724" y="341"/>
                </a:cubicBezTo>
                <a:cubicBezTo>
                  <a:pt x="718" y="320"/>
                  <a:pt x="710" y="310"/>
                  <a:pt x="704" y="308"/>
                </a:cubicBezTo>
                <a:lnTo>
                  <a:pt x="704" y="152"/>
                </a:lnTo>
                <a:close/>
                <a:moveTo>
                  <a:pt x="704" y="731"/>
                </a:moveTo>
                <a:cubicBezTo>
                  <a:pt x="815" y="772"/>
                  <a:pt x="957" y="791"/>
                  <a:pt x="953" y="925"/>
                </a:cubicBezTo>
                <a:cubicBezTo>
                  <a:pt x="952" y="956"/>
                  <a:pt x="940" y="988"/>
                  <a:pt x="921" y="1020"/>
                </a:cubicBezTo>
                <a:cubicBezTo>
                  <a:pt x="704" y="1020"/>
                  <a:pt x="704" y="1020"/>
                  <a:pt x="704" y="1020"/>
                </a:cubicBezTo>
                <a:lnTo>
                  <a:pt x="704" y="731"/>
                </a:lnTo>
                <a:close/>
                <a:moveTo>
                  <a:pt x="478" y="16"/>
                </a:moveTo>
                <a:cubicBezTo>
                  <a:pt x="588" y="0"/>
                  <a:pt x="661" y="52"/>
                  <a:pt x="704" y="152"/>
                </a:cubicBezTo>
                <a:cubicBezTo>
                  <a:pt x="704" y="308"/>
                  <a:pt x="704" y="308"/>
                  <a:pt x="704" y="308"/>
                </a:cubicBezTo>
                <a:cubicBezTo>
                  <a:pt x="693" y="305"/>
                  <a:pt x="684" y="321"/>
                  <a:pt x="680" y="350"/>
                </a:cubicBezTo>
                <a:cubicBezTo>
                  <a:pt x="675" y="381"/>
                  <a:pt x="674" y="429"/>
                  <a:pt x="679" y="494"/>
                </a:cubicBezTo>
                <a:cubicBezTo>
                  <a:pt x="688" y="491"/>
                  <a:pt x="697" y="484"/>
                  <a:pt x="704" y="476"/>
                </a:cubicBezTo>
                <a:cubicBezTo>
                  <a:pt x="704" y="513"/>
                  <a:pt x="704" y="513"/>
                  <a:pt x="704" y="513"/>
                </a:cubicBezTo>
                <a:cubicBezTo>
                  <a:pt x="700" y="515"/>
                  <a:pt x="696" y="517"/>
                  <a:pt x="692" y="519"/>
                </a:cubicBezTo>
                <a:cubicBezTo>
                  <a:pt x="684" y="535"/>
                  <a:pt x="675" y="552"/>
                  <a:pt x="665" y="566"/>
                </a:cubicBezTo>
                <a:cubicBezTo>
                  <a:pt x="654" y="594"/>
                  <a:pt x="635" y="619"/>
                  <a:pt x="614" y="640"/>
                </a:cubicBezTo>
                <a:cubicBezTo>
                  <a:pt x="621" y="675"/>
                  <a:pt x="640" y="705"/>
                  <a:pt x="684" y="723"/>
                </a:cubicBezTo>
                <a:cubicBezTo>
                  <a:pt x="690" y="726"/>
                  <a:pt x="697" y="728"/>
                  <a:pt x="704" y="731"/>
                </a:cubicBezTo>
                <a:cubicBezTo>
                  <a:pt x="704" y="1020"/>
                  <a:pt x="704" y="1020"/>
                  <a:pt x="704" y="1020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478" y="984"/>
                  <a:pt x="478" y="984"/>
                  <a:pt x="478" y="984"/>
                </a:cubicBezTo>
                <a:cubicBezTo>
                  <a:pt x="479" y="984"/>
                  <a:pt x="479" y="984"/>
                  <a:pt x="480" y="984"/>
                </a:cubicBezTo>
                <a:cubicBezTo>
                  <a:pt x="487" y="984"/>
                  <a:pt x="493" y="977"/>
                  <a:pt x="493" y="969"/>
                </a:cubicBezTo>
                <a:cubicBezTo>
                  <a:pt x="493" y="961"/>
                  <a:pt x="487" y="955"/>
                  <a:pt x="480" y="955"/>
                </a:cubicBezTo>
                <a:cubicBezTo>
                  <a:pt x="479" y="955"/>
                  <a:pt x="479" y="955"/>
                  <a:pt x="478" y="955"/>
                </a:cubicBezTo>
                <a:cubicBezTo>
                  <a:pt x="478" y="945"/>
                  <a:pt x="478" y="945"/>
                  <a:pt x="478" y="945"/>
                </a:cubicBezTo>
                <a:cubicBezTo>
                  <a:pt x="479" y="945"/>
                  <a:pt x="479" y="945"/>
                  <a:pt x="480" y="945"/>
                </a:cubicBezTo>
                <a:cubicBezTo>
                  <a:pt x="487" y="945"/>
                  <a:pt x="493" y="938"/>
                  <a:pt x="493" y="930"/>
                </a:cubicBezTo>
                <a:cubicBezTo>
                  <a:pt x="493" y="922"/>
                  <a:pt x="487" y="916"/>
                  <a:pt x="480" y="916"/>
                </a:cubicBezTo>
                <a:cubicBezTo>
                  <a:pt x="479" y="916"/>
                  <a:pt x="479" y="916"/>
                  <a:pt x="478" y="916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556" y="871"/>
                  <a:pt x="598" y="831"/>
                  <a:pt x="661" y="751"/>
                </a:cubicBezTo>
                <a:cubicBezTo>
                  <a:pt x="625" y="737"/>
                  <a:pt x="602" y="703"/>
                  <a:pt x="589" y="663"/>
                </a:cubicBezTo>
                <a:cubicBezTo>
                  <a:pt x="553" y="691"/>
                  <a:pt x="514" y="709"/>
                  <a:pt x="485" y="709"/>
                </a:cubicBezTo>
                <a:cubicBezTo>
                  <a:pt x="483" y="709"/>
                  <a:pt x="481" y="709"/>
                  <a:pt x="479" y="709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8" y="613"/>
                  <a:pt x="478" y="613"/>
                  <a:pt x="478" y="613"/>
                </a:cubicBezTo>
                <a:cubicBezTo>
                  <a:pt x="479" y="613"/>
                  <a:pt x="479" y="613"/>
                  <a:pt x="479" y="613"/>
                </a:cubicBezTo>
                <a:cubicBezTo>
                  <a:pt x="493" y="613"/>
                  <a:pt x="503" y="634"/>
                  <a:pt x="519" y="628"/>
                </a:cubicBezTo>
                <a:cubicBezTo>
                  <a:pt x="555" y="615"/>
                  <a:pt x="571" y="591"/>
                  <a:pt x="571" y="565"/>
                </a:cubicBezTo>
                <a:cubicBezTo>
                  <a:pt x="571" y="529"/>
                  <a:pt x="525" y="512"/>
                  <a:pt x="478" y="512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531" y="470"/>
                  <a:pt x="566" y="485"/>
                  <a:pt x="587" y="502"/>
                </a:cubicBezTo>
                <a:cubicBezTo>
                  <a:pt x="588" y="503"/>
                  <a:pt x="590" y="504"/>
                  <a:pt x="591" y="506"/>
                </a:cubicBezTo>
                <a:cubicBezTo>
                  <a:pt x="644" y="538"/>
                  <a:pt x="663" y="405"/>
                  <a:pt x="664" y="319"/>
                </a:cubicBezTo>
                <a:cubicBezTo>
                  <a:pt x="580" y="314"/>
                  <a:pt x="531" y="271"/>
                  <a:pt x="478" y="235"/>
                </a:cubicBezTo>
                <a:lnTo>
                  <a:pt x="478" y="16"/>
                </a:lnTo>
                <a:close/>
                <a:moveTo>
                  <a:pt x="253" y="143"/>
                </a:moveTo>
                <a:cubicBezTo>
                  <a:pt x="281" y="83"/>
                  <a:pt x="325" y="38"/>
                  <a:pt x="395" y="35"/>
                </a:cubicBezTo>
                <a:cubicBezTo>
                  <a:pt x="408" y="31"/>
                  <a:pt x="422" y="27"/>
                  <a:pt x="437" y="25"/>
                </a:cubicBezTo>
                <a:cubicBezTo>
                  <a:pt x="451" y="21"/>
                  <a:pt x="465" y="18"/>
                  <a:pt x="478" y="16"/>
                </a:cubicBezTo>
                <a:cubicBezTo>
                  <a:pt x="478" y="235"/>
                  <a:pt x="478" y="235"/>
                  <a:pt x="478" y="235"/>
                </a:cubicBezTo>
                <a:cubicBezTo>
                  <a:pt x="461" y="223"/>
                  <a:pt x="444" y="212"/>
                  <a:pt x="425" y="204"/>
                </a:cubicBezTo>
                <a:cubicBezTo>
                  <a:pt x="378" y="183"/>
                  <a:pt x="333" y="179"/>
                  <a:pt x="316" y="207"/>
                </a:cubicBezTo>
                <a:cubicBezTo>
                  <a:pt x="303" y="228"/>
                  <a:pt x="296" y="254"/>
                  <a:pt x="294" y="284"/>
                </a:cubicBezTo>
                <a:cubicBezTo>
                  <a:pt x="294" y="285"/>
                  <a:pt x="294" y="287"/>
                  <a:pt x="294" y="289"/>
                </a:cubicBezTo>
                <a:cubicBezTo>
                  <a:pt x="290" y="370"/>
                  <a:pt x="303" y="542"/>
                  <a:pt x="362" y="506"/>
                </a:cubicBezTo>
                <a:cubicBezTo>
                  <a:pt x="364" y="504"/>
                  <a:pt x="365" y="503"/>
                  <a:pt x="367" y="502"/>
                </a:cubicBezTo>
                <a:cubicBezTo>
                  <a:pt x="388" y="485"/>
                  <a:pt x="423" y="469"/>
                  <a:pt x="477" y="478"/>
                </a:cubicBezTo>
                <a:cubicBezTo>
                  <a:pt x="478" y="478"/>
                  <a:pt x="478" y="478"/>
                  <a:pt x="478" y="478"/>
                </a:cubicBezTo>
                <a:cubicBezTo>
                  <a:pt x="478" y="512"/>
                  <a:pt x="478" y="512"/>
                  <a:pt x="478" y="512"/>
                </a:cubicBezTo>
                <a:cubicBezTo>
                  <a:pt x="432" y="512"/>
                  <a:pt x="384" y="529"/>
                  <a:pt x="382" y="561"/>
                </a:cubicBezTo>
                <a:cubicBezTo>
                  <a:pt x="380" y="588"/>
                  <a:pt x="400" y="615"/>
                  <a:pt x="438" y="628"/>
                </a:cubicBezTo>
                <a:cubicBezTo>
                  <a:pt x="454" y="634"/>
                  <a:pt x="464" y="613"/>
                  <a:pt x="478" y="613"/>
                </a:cubicBezTo>
                <a:cubicBezTo>
                  <a:pt x="478" y="709"/>
                  <a:pt x="478" y="709"/>
                  <a:pt x="478" y="709"/>
                </a:cubicBezTo>
                <a:cubicBezTo>
                  <a:pt x="477" y="709"/>
                  <a:pt x="475" y="709"/>
                  <a:pt x="472" y="709"/>
                </a:cubicBezTo>
                <a:cubicBezTo>
                  <a:pt x="444" y="709"/>
                  <a:pt x="405" y="692"/>
                  <a:pt x="370" y="665"/>
                </a:cubicBezTo>
                <a:cubicBezTo>
                  <a:pt x="357" y="704"/>
                  <a:pt x="334" y="737"/>
                  <a:pt x="298" y="751"/>
                </a:cubicBezTo>
                <a:cubicBezTo>
                  <a:pt x="358" y="841"/>
                  <a:pt x="407" y="878"/>
                  <a:pt x="478" y="901"/>
                </a:cubicBezTo>
                <a:cubicBezTo>
                  <a:pt x="478" y="901"/>
                  <a:pt x="478" y="901"/>
                  <a:pt x="478" y="901"/>
                </a:cubicBezTo>
                <a:cubicBezTo>
                  <a:pt x="478" y="916"/>
                  <a:pt x="478" y="916"/>
                  <a:pt x="478" y="916"/>
                </a:cubicBezTo>
                <a:cubicBezTo>
                  <a:pt x="471" y="916"/>
                  <a:pt x="466" y="923"/>
                  <a:pt x="466" y="930"/>
                </a:cubicBezTo>
                <a:cubicBezTo>
                  <a:pt x="466" y="938"/>
                  <a:pt x="471" y="944"/>
                  <a:pt x="478" y="945"/>
                </a:cubicBezTo>
                <a:cubicBezTo>
                  <a:pt x="478" y="955"/>
                  <a:pt x="478" y="955"/>
                  <a:pt x="478" y="955"/>
                </a:cubicBezTo>
                <a:cubicBezTo>
                  <a:pt x="471" y="956"/>
                  <a:pt x="466" y="962"/>
                  <a:pt x="466" y="969"/>
                </a:cubicBezTo>
                <a:cubicBezTo>
                  <a:pt x="466" y="977"/>
                  <a:pt x="471" y="983"/>
                  <a:pt x="478" y="984"/>
                </a:cubicBezTo>
                <a:cubicBezTo>
                  <a:pt x="478" y="1020"/>
                  <a:pt x="478" y="1020"/>
                  <a:pt x="478" y="1020"/>
                </a:cubicBezTo>
                <a:cubicBezTo>
                  <a:pt x="253" y="1020"/>
                  <a:pt x="253" y="1020"/>
                  <a:pt x="253" y="1020"/>
                </a:cubicBezTo>
                <a:cubicBezTo>
                  <a:pt x="253" y="730"/>
                  <a:pt x="253" y="730"/>
                  <a:pt x="253" y="730"/>
                </a:cubicBezTo>
                <a:cubicBezTo>
                  <a:pt x="260" y="728"/>
                  <a:pt x="266" y="726"/>
                  <a:pt x="272" y="723"/>
                </a:cubicBezTo>
                <a:cubicBezTo>
                  <a:pt x="317" y="704"/>
                  <a:pt x="336" y="675"/>
                  <a:pt x="342" y="640"/>
                </a:cubicBezTo>
                <a:cubicBezTo>
                  <a:pt x="322" y="619"/>
                  <a:pt x="304" y="595"/>
                  <a:pt x="293" y="569"/>
                </a:cubicBezTo>
                <a:cubicBezTo>
                  <a:pt x="282" y="554"/>
                  <a:pt x="273" y="537"/>
                  <a:pt x="265" y="519"/>
                </a:cubicBezTo>
                <a:cubicBezTo>
                  <a:pt x="261" y="517"/>
                  <a:pt x="257" y="516"/>
                  <a:pt x="253" y="513"/>
                </a:cubicBezTo>
                <a:cubicBezTo>
                  <a:pt x="253" y="477"/>
                  <a:pt x="253" y="477"/>
                  <a:pt x="253" y="477"/>
                </a:cubicBezTo>
                <a:cubicBezTo>
                  <a:pt x="260" y="485"/>
                  <a:pt x="269" y="491"/>
                  <a:pt x="278" y="494"/>
                </a:cubicBezTo>
                <a:cubicBezTo>
                  <a:pt x="283" y="431"/>
                  <a:pt x="283" y="374"/>
                  <a:pt x="276" y="341"/>
                </a:cubicBezTo>
                <a:cubicBezTo>
                  <a:pt x="271" y="317"/>
                  <a:pt x="262" y="308"/>
                  <a:pt x="253" y="310"/>
                </a:cubicBezTo>
                <a:lnTo>
                  <a:pt x="253" y="143"/>
                </a:lnTo>
                <a:close/>
                <a:moveTo>
                  <a:pt x="214" y="313"/>
                </a:moveTo>
                <a:cubicBezTo>
                  <a:pt x="214" y="313"/>
                  <a:pt x="214" y="313"/>
                  <a:pt x="214" y="313"/>
                </a:cubicBezTo>
                <a:cubicBezTo>
                  <a:pt x="218" y="258"/>
                  <a:pt x="229" y="195"/>
                  <a:pt x="253" y="143"/>
                </a:cubicBezTo>
                <a:cubicBezTo>
                  <a:pt x="253" y="310"/>
                  <a:pt x="253" y="310"/>
                  <a:pt x="253" y="310"/>
                </a:cubicBezTo>
                <a:cubicBezTo>
                  <a:pt x="246" y="312"/>
                  <a:pt x="238" y="323"/>
                  <a:pt x="233" y="339"/>
                </a:cubicBezTo>
                <a:cubicBezTo>
                  <a:pt x="217" y="383"/>
                  <a:pt x="226" y="445"/>
                  <a:pt x="253" y="477"/>
                </a:cubicBezTo>
                <a:cubicBezTo>
                  <a:pt x="253" y="513"/>
                  <a:pt x="253" y="513"/>
                  <a:pt x="253" y="513"/>
                </a:cubicBezTo>
                <a:cubicBezTo>
                  <a:pt x="243" y="508"/>
                  <a:pt x="235" y="500"/>
                  <a:pt x="227" y="490"/>
                </a:cubicBezTo>
                <a:cubicBezTo>
                  <a:pt x="214" y="473"/>
                  <a:pt x="206" y="452"/>
                  <a:pt x="201" y="428"/>
                </a:cubicBezTo>
                <a:cubicBezTo>
                  <a:pt x="196" y="406"/>
                  <a:pt x="195" y="381"/>
                  <a:pt x="199" y="359"/>
                </a:cubicBezTo>
                <a:cubicBezTo>
                  <a:pt x="202" y="342"/>
                  <a:pt x="206" y="326"/>
                  <a:pt x="214" y="313"/>
                </a:cubicBezTo>
                <a:moveTo>
                  <a:pt x="253" y="1020"/>
                </a:moveTo>
                <a:cubicBezTo>
                  <a:pt x="35" y="1020"/>
                  <a:pt x="35" y="1020"/>
                  <a:pt x="35" y="1020"/>
                </a:cubicBezTo>
                <a:cubicBezTo>
                  <a:pt x="16" y="988"/>
                  <a:pt x="4" y="956"/>
                  <a:pt x="3" y="925"/>
                </a:cubicBezTo>
                <a:cubicBezTo>
                  <a:pt x="0" y="791"/>
                  <a:pt x="142" y="772"/>
                  <a:pt x="253" y="730"/>
                </a:cubicBezTo>
                <a:lnTo>
                  <a:pt x="253" y="10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43791" tIns="121896" rIns="243791" bIns="121896" numCol="1" anchor="t" anchorCtr="0" compatLnSpc="1">
            <a:prstTxWarp prst="textNoShape">
              <a:avLst/>
            </a:prstTxWarp>
          </a:bodyPr>
          <a:lstStyle/>
          <a:p>
            <a:endParaRPr lang="id-ID" sz="4800" dirty="0">
              <a:latin typeface="Raleway Black"/>
              <a:cs typeface="Raleway Black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7885126" y="1270537"/>
            <a:ext cx="8635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Social Media </a:t>
            </a:r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Users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193B728-7686-4B2C-A419-0CBEDAA5D6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14"/>
          <a:stretch/>
        </p:blipFill>
        <p:spPr>
          <a:xfrm>
            <a:off x="2240919" y="2765895"/>
            <a:ext cx="4297680" cy="185363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BA4C84A-9913-4C7A-9951-462206FF10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93" y="7069303"/>
            <a:ext cx="3953468" cy="29900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9A54691-CD75-435B-9EA9-306482091A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396" y="3212026"/>
            <a:ext cx="4674529" cy="161955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479F910-F5FB-47A9-B74F-165E312D07A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286" y="7537589"/>
            <a:ext cx="1886159" cy="190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10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7644683" y="1270537"/>
            <a:ext cx="91165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Delving Into Details</a:t>
            </a:r>
          </a:p>
        </p:txBody>
      </p:sp>
      <p:grpSp>
        <p:nvGrpSpPr>
          <p:cNvPr id="47" name="Group 27">
            <a:extLst>
              <a:ext uri="{FF2B5EF4-FFF2-40B4-BE49-F238E27FC236}">
                <a16:creationId xmlns:a16="http://schemas.microsoft.com/office/drawing/2014/main" id="{23789F12-BFB0-4574-9C4F-6854188A93CE}"/>
              </a:ext>
            </a:extLst>
          </p:cNvPr>
          <p:cNvGrpSpPr/>
          <p:nvPr/>
        </p:nvGrpSpPr>
        <p:grpSpPr>
          <a:xfrm>
            <a:off x="1240065" y="6382775"/>
            <a:ext cx="10050473" cy="1709731"/>
            <a:chOff x="-6118" y="2273094"/>
            <a:chExt cx="4367940" cy="468533"/>
          </a:xfrm>
        </p:grpSpPr>
        <p:sp>
          <p:nvSpPr>
            <p:cNvPr id="48" name="TextBox 29">
              <a:extLst>
                <a:ext uri="{FF2B5EF4-FFF2-40B4-BE49-F238E27FC236}">
                  <a16:creationId xmlns:a16="http://schemas.microsoft.com/office/drawing/2014/main" id="{6FA898D4-8527-4604-93B7-6C6D0128EF30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9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2"/>
                  </a:solidFill>
                  <a:latin typeface="+mj-lt"/>
                </a:rPr>
                <a:t>Preprocessing on the tweets</a:t>
              </a:r>
              <a:endParaRPr lang="id-ID" sz="40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C264B013-DED9-4A8F-8F14-97F0D8DEAE97}"/>
                </a:ext>
              </a:extLst>
            </p:cNvPr>
            <p:cNvSpPr txBox="1"/>
            <p:nvPr/>
          </p:nvSpPr>
          <p:spPr>
            <a:xfrm>
              <a:off x="-6117" y="2497033"/>
              <a:ext cx="2019813" cy="24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Word2Vec   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  <a:sym typeface="Wingdings" panose="05000000000000000000" pitchFamily="2" charset="2"/>
                </a:rPr>
                <a:t>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 </a:t>
              </a: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B0B7FC-B10E-4140-98A3-50A97C39840B}"/>
              </a:ext>
            </a:extLst>
          </p:cNvPr>
          <p:cNvSpPr txBox="1"/>
          <p:nvPr/>
        </p:nvSpPr>
        <p:spPr>
          <a:xfrm>
            <a:off x="5887584" y="7335105"/>
            <a:ext cx="65106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it-IT" dirty="0">
                <a:solidFill>
                  <a:schemeClr val="accent4"/>
                </a:solidFill>
              </a:rPr>
              <a:t>Lower case</a:t>
            </a:r>
          </a:p>
          <a:p>
            <a:pPr marL="742950" indent="-742950">
              <a:buAutoNum type="arabicPeriod"/>
            </a:pPr>
            <a:r>
              <a:rPr lang="it-IT" dirty="0" err="1">
                <a:solidFill>
                  <a:schemeClr val="accent4"/>
                </a:solidFill>
              </a:rPr>
              <a:t>Removing</a:t>
            </a:r>
            <a:r>
              <a:rPr lang="it-IT" dirty="0">
                <a:solidFill>
                  <a:schemeClr val="accent4"/>
                </a:solidFill>
              </a:rPr>
              <a:t> non </a:t>
            </a:r>
            <a:r>
              <a:rPr lang="it-IT" dirty="0" err="1">
                <a:solidFill>
                  <a:schemeClr val="accent4"/>
                </a:solidFill>
              </a:rPr>
              <a:t>sense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 err="1">
                <a:solidFill>
                  <a:schemeClr val="accent4"/>
                </a:solidFill>
              </a:rPr>
              <a:t>words</a:t>
            </a:r>
            <a:endParaRPr lang="it-IT" dirty="0">
              <a:solidFill>
                <a:schemeClr val="accent4"/>
              </a:solidFill>
            </a:endParaRPr>
          </a:p>
          <a:p>
            <a:pPr marL="742950" indent="-742950">
              <a:buAutoNum type="arabicPeriod"/>
            </a:pPr>
            <a:r>
              <a:rPr lang="it-IT" dirty="0" err="1">
                <a:solidFill>
                  <a:schemeClr val="accent4"/>
                </a:solidFill>
              </a:rPr>
              <a:t>Removing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 err="1">
                <a:solidFill>
                  <a:schemeClr val="accent4"/>
                </a:solidFill>
              </a:rPr>
              <a:t>all</a:t>
            </a:r>
            <a:r>
              <a:rPr lang="it-IT" dirty="0">
                <a:solidFill>
                  <a:schemeClr val="accent4"/>
                </a:solidFill>
              </a:rPr>
              <a:t> symbols</a:t>
            </a:r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4844C0B-0298-4658-9685-C42321F6D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653" y="4704168"/>
            <a:ext cx="8266666" cy="585396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493F867-8550-4FE9-8475-7A6B9830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637" y="4089603"/>
            <a:ext cx="2476190" cy="151111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2576B52-59AE-4360-B11A-6F0751841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784" y="8859204"/>
            <a:ext cx="2336508" cy="140952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BF8EC24-34EB-4445-98AE-8AE9B8B2C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262" y="9093912"/>
            <a:ext cx="1600000" cy="158730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E96F879-E437-486D-B027-F0D42BA8C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784" y="4704168"/>
            <a:ext cx="2488889" cy="151111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C6CA1C3-136C-40CC-BC40-8DA33DF9D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571" y="4477175"/>
            <a:ext cx="4266667" cy="317460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1C9A2AE-B9EC-471E-AF12-1D54D18066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798" y="6427977"/>
            <a:ext cx="3911111" cy="35301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B606DCE-1029-4456-BD88-CF8C7F10D7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582" y="7250827"/>
            <a:ext cx="4025397" cy="355555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1A42293E-340C-43EB-83C4-5D265FBE3C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266" y="4459723"/>
            <a:ext cx="4558730" cy="39365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35CA91-E6C0-4558-8701-AF2E7FD267BE}"/>
              </a:ext>
            </a:extLst>
          </p:cNvPr>
          <p:cNvSpPr txBox="1"/>
          <p:nvPr/>
        </p:nvSpPr>
        <p:spPr>
          <a:xfrm>
            <a:off x="1242142" y="4448536"/>
            <a:ext cx="979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4"/>
                </a:solidFill>
              </a:rPr>
              <a:t>Clustering </a:t>
            </a:r>
            <a:r>
              <a:rPr lang="it-IT" dirty="0" err="1">
                <a:solidFill>
                  <a:schemeClr val="accent4"/>
                </a:solidFill>
              </a:rPr>
              <a:t>tweets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 err="1">
                <a:solidFill>
                  <a:schemeClr val="accent4"/>
                </a:solidFill>
              </a:rPr>
              <a:t>contents</a:t>
            </a:r>
            <a:r>
              <a:rPr lang="it-IT" dirty="0">
                <a:solidFill>
                  <a:schemeClr val="accent4"/>
                </a:solidFill>
              </a:rPr>
              <a:t> on common </a:t>
            </a:r>
            <a:r>
              <a:rPr lang="it-IT" dirty="0" err="1">
                <a:solidFill>
                  <a:schemeClr val="accent4"/>
                </a:solidFill>
              </a:rPr>
              <a:t>themes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B1340290-4DF9-40AE-99B9-18A8D3AC38D5}"/>
              </a:ext>
            </a:extLst>
          </p:cNvPr>
          <p:cNvSpPr txBox="1"/>
          <p:nvPr/>
        </p:nvSpPr>
        <p:spPr>
          <a:xfrm>
            <a:off x="1240065" y="3489207"/>
            <a:ext cx="10050473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+mj-lt"/>
              </a:rPr>
              <a:t>Objective</a:t>
            </a:r>
            <a:endParaRPr lang="id-ID" sz="4000" b="1" dirty="0">
              <a:solidFill>
                <a:schemeClr val="accent2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EAE5F55A-E189-4995-8B43-14517B2B8116}"/>
                  </a:ext>
                </a:extLst>
              </p:cNvPr>
              <p:cNvSpPr txBox="1"/>
              <p:nvPr/>
            </p:nvSpPr>
            <p:spPr>
              <a:xfrm>
                <a:off x="7733500" y="11047806"/>
                <a:ext cx="1621085" cy="1219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solidFill>
                      <a:schemeClr val="accent4"/>
                    </a:solidFill>
                  </a:rPr>
                  <a:t>P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it-IT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rad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EAE5F55A-E189-4995-8B43-14517B2B8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500" y="11047806"/>
                <a:ext cx="1621085" cy="1219693"/>
              </a:xfrm>
              <a:prstGeom prst="rect">
                <a:avLst/>
              </a:prstGeom>
              <a:blipFill>
                <a:blip r:embed="rId11"/>
                <a:stretch>
                  <a:fillRect l="-116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F3B86ED-E95B-49A0-89EA-7E6DE03E09DB}"/>
              </a:ext>
            </a:extLst>
          </p:cNvPr>
          <p:cNvSpPr txBox="1"/>
          <p:nvPr/>
        </p:nvSpPr>
        <p:spPr>
          <a:xfrm>
            <a:off x="1745532" y="11283045"/>
            <a:ext cx="1643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4"/>
                </a:solidFill>
              </a:rPr>
              <a:t>K’ = 2K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144901E-EA82-4BAC-8DF1-89B22A5B5D9F}"/>
              </a:ext>
            </a:extLst>
          </p:cNvPr>
          <p:cNvSpPr txBox="1"/>
          <p:nvPr/>
        </p:nvSpPr>
        <p:spPr>
          <a:xfrm>
            <a:off x="4719307" y="10959879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4"/>
                </a:solidFill>
              </a:rPr>
              <a:t>N = 200000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08EDA87-D18F-49E5-9729-F8A8FA93CEB7}"/>
              </a:ext>
            </a:extLst>
          </p:cNvPr>
          <p:cNvSpPr txBox="1"/>
          <p:nvPr/>
        </p:nvSpPr>
        <p:spPr>
          <a:xfrm>
            <a:off x="5381994" y="11788563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4"/>
                </a:solidFill>
              </a:rPr>
              <a:t>K=150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E648A13-3A70-4023-AFB5-BB6BF5BAEFCF}"/>
              </a:ext>
            </a:extLst>
          </p:cNvPr>
          <p:cNvSpPr txBox="1"/>
          <p:nvPr/>
        </p:nvSpPr>
        <p:spPr>
          <a:xfrm>
            <a:off x="2880375" y="12155910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4"/>
                </a:solidFill>
              </a:rPr>
              <a:t>Dim</a:t>
            </a:r>
            <a:r>
              <a:rPr lang="it-IT" dirty="0">
                <a:solidFill>
                  <a:schemeClr val="accent4"/>
                </a:solidFill>
              </a:rPr>
              <a:t>=100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41600249-1869-4837-9F5E-27F70539A2A5}"/>
              </a:ext>
            </a:extLst>
          </p:cNvPr>
          <p:cNvSpPr txBox="1"/>
          <p:nvPr/>
        </p:nvSpPr>
        <p:spPr>
          <a:xfrm>
            <a:off x="1240065" y="10268728"/>
            <a:ext cx="10050473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accent2"/>
                </a:solidFill>
                <a:latin typeface="+mj-lt"/>
              </a:rPr>
              <a:t>Parametres</a:t>
            </a:r>
            <a:endParaRPr lang="id-ID" sz="40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61848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7792975" y="1270537"/>
            <a:ext cx="8820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Spark environment</a:t>
            </a:r>
          </a:p>
        </p:txBody>
      </p:sp>
      <p:grpSp>
        <p:nvGrpSpPr>
          <p:cNvPr id="47" name="Group 27">
            <a:extLst>
              <a:ext uri="{FF2B5EF4-FFF2-40B4-BE49-F238E27FC236}">
                <a16:creationId xmlns:a16="http://schemas.microsoft.com/office/drawing/2014/main" id="{23789F12-BFB0-4574-9C4F-6854188A93CE}"/>
              </a:ext>
            </a:extLst>
          </p:cNvPr>
          <p:cNvGrpSpPr/>
          <p:nvPr/>
        </p:nvGrpSpPr>
        <p:grpSpPr>
          <a:xfrm>
            <a:off x="1757018" y="3747113"/>
            <a:ext cx="10114172" cy="4910608"/>
            <a:chOff x="-6118" y="2273094"/>
            <a:chExt cx="4367940" cy="1345697"/>
          </a:xfrm>
        </p:grpSpPr>
        <p:sp>
          <p:nvSpPr>
            <p:cNvPr id="48" name="TextBox 29">
              <a:extLst>
                <a:ext uri="{FF2B5EF4-FFF2-40B4-BE49-F238E27FC236}">
                  <a16:creationId xmlns:a16="http://schemas.microsoft.com/office/drawing/2014/main" id="{6FA898D4-8527-4604-93B7-6C6D0128EF30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9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2"/>
                  </a:solidFill>
                  <a:latin typeface="+mj-lt"/>
                </a:rPr>
                <a:t>K-Center Clustering with Spark:</a:t>
              </a:r>
              <a:endParaRPr lang="id-ID" sz="40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C264B013-DED9-4A8F-8F14-97F0D8DEAE97}"/>
                </a:ext>
              </a:extLst>
            </p:cNvPr>
            <p:cNvSpPr txBox="1"/>
            <p:nvPr/>
          </p:nvSpPr>
          <p:spPr>
            <a:xfrm>
              <a:off x="-6117" y="2497033"/>
              <a:ext cx="4071073" cy="112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2"/>
                  </a:solidFill>
                  <a:latin typeface="Raleway Light"/>
                  <a:cs typeface="Raleway Light"/>
                </a:rPr>
                <a:t>Divide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points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2"/>
                  </a:solidFill>
                  <a:latin typeface="Raleway Light"/>
                  <a:cs typeface="Raleway Light"/>
                </a:rPr>
                <a:t>P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randomly in buckets</a:t>
              </a:r>
            </a:p>
            <a:p>
              <a:pPr marL="571500" indent="-5715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Determine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2"/>
                  </a:solidFill>
                  <a:latin typeface="Raleway Light"/>
                  <a:cs typeface="Raleway Light"/>
                </a:rPr>
                <a:t>2K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centers in </a:t>
              </a:r>
              <a:r>
                <a:rPr lang="en-US" sz="4000" dirty="0">
                  <a:solidFill>
                    <a:schemeClr val="accent2"/>
                  </a:solidFill>
                  <a:latin typeface="Raleway Light"/>
                  <a:cs typeface="Raleway Light"/>
                </a:rPr>
                <a:t>each bucket</a:t>
              </a:r>
            </a:p>
            <a:p>
              <a:pPr marL="571500" indent="-5715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2"/>
                  </a:solidFill>
                  <a:latin typeface="Raleway Light"/>
                  <a:cs typeface="Raleway Light"/>
                </a:rPr>
                <a:t>Group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 all centers in set </a:t>
              </a:r>
              <a:r>
                <a:rPr lang="en-US" sz="4000" dirty="0">
                  <a:solidFill>
                    <a:schemeClr val="accent2"/>
                  </a:solidFill>
                  <a:latin typeface="Raleway Light"/>
                  <a:cs typeface="Raleway Light"/>
                </a:rPr>
                <a:t>C</a:t>
              </a:r>
            </a:p>
            <a:p>
              <a:pPr marL="571500" indent="-5715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Determine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2"/>
                  </a:solidFill>
                  <a:latin typeface="Raleway Light"/>
                  <a:cs typeface="Raleway Light"/>
                </a:rPr>
                <a:t>K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centers in set </a:t>
              </a:r>
              <a:r>
                <a:rPr lang="en-US" sz="4000" dirty="0">
                  <a:solidFill>
                    <a:schemeClr val="accent2"/>
                  </a:solidFill>
                  <a:latin typeface="Raleway Light"/>
                  <a:cs typeface="Raleway Light"/>
                </a:rPr>
                <a:t>C</a:t>
              </a:r>
            </a:p>
            <a:p>
              <a:pPr marL="571500" indent="-5715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2"/>
                  </a:solidFill>
                  <a:latin typeface="Raleway Light"/>
                  <a:cs typeface="Raleway Light"/>
                </a:rPr>
                <a:t>Assign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points to clusters </a:t>
              </a: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D4B9B32D-C66A-40DC-A996-7A1AC73A4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200" y="7408734"/>
            <a:ext cx="2882540" cy="359365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CAA80B3-4963-42EA-B3F9-F570ABE00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99" y="3116703"/>
            <a:ext cx="9269841" cy="308571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1E52080-DE83-4548-AED0-784944FCE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618" y="7390533"/>
            <a:ext cx="2882540" cy="359365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A9409C9-99EF-4D03-B7B9-41DA780A7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306" y="7390532"/>
            <a:ext cx="2882540" cy="359365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A5CA03-1550-4F92-AB01-32E73B119BAF}"/>
              </a:ext>
            </a:extLst>
          </p:cNvPr>
          <p:cNvSpPr txBox="1"/>
          <p:nvPr/>
        </p:nvSpPr>
        <p:spPr>
          <a:xfrm>
            <a:off x="13139946" y="3529948"/>
            <a:ext cx="777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4"/>
                </a:solidFill>
              </a:rPr>
              <a:t>P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B9E8497-59A9-4A2C-B75D-FFC897E252CE}"/>
              </a:ext>
            </a:extLst>
          </p:cNvPr>
          <p:cNvSpPr txBox="1"/>
          <p:nvPr/>
        </p:nvSpPr>
        <p:spPr>
          <a:xfrm>
            <a:off x="14426508" y="11029215"/>
            <a:ext cx="777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S1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CD6A77C-260B-4CDC-8DBB-465F9FEE6CF4}"/>
              </a:ext>
            </a:extLst>
          </p:cNvPr>
          <p:cNvSpPr txBox="1"/>
          <p:nvPr/>
        </p:nvSpPr>
        <p:spPr>
          <a:xfrm>
            <a:off x="17212926" y="11029215"/>
            <a:ext cx="777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S2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A10FB37-247E-4BFF-BA90-5C4A13AAB6F7}"/>
              </a:ext>
            </a:extLst>
          </p:cNvPr>
          <p:cNvSpPr txBox="1"/>
          <p:nvPr/>
        </p:nvSpPr>
        <p:spPr>
          <a:xfrm>
            <a:off x="21521194" y="10984183"/>
            <a:ext cx="777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13A742A-28DE-40F1-9426-35B92141510C}"/>
              </a:ext>
            </a:extLst>
          </p:cNvPr>
          <p:cNvSpPr txBox="1"/>
          <p:nvPr/>
        </p:nvSpPr>
        <p:spPr>
          <a:xfrm>
            <a:off x="19384546" y="9475645"/>
            <a:ext cx="777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….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C5D4C6A-FBB9-4255-BFF9-1EF151CF4D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359" y="6571297"/>
            <a:ext cx="569245" cy="3975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12B3C33-D691-46A7-B990-37D3997F5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312" y="7295293"/>
            <a:ext cx="3225397" cy="378412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E0C7C675-E090-43C6-AD22-8B400A1ED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469" y="7295293"/>
            <a:ext cx="3225397" cy="3784127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551BAB8-6650-4712-B9EB-BED77ACB1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946" y="7313495"/>
            <a:ext cx="3225397" cy="378412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BEE5B7-0C83-49B1-A5F9-60F430E58EDC}"/>
              </a:ext>
            </a:extLst>
          </p:cNvPr>
          <p:cNvSpPr txBox="1"/>
          <p:nvPr/>
        </p:nvSpPr>
        <p:spPr>
          <a:xfrm>
            <a:off x="13565699" y="12208700"/>
            <a:ext cx="1992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Round 1</a:t>
            </a:r>
            <a:endParaRPr lang="en-GB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1302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7792967" y="1270537"/>
            <a:ext cx="8820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Spark environment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A5CA03-1550-4F92-AB01-32E73B119BAF}"/>
              </a:ext>
            </a:extLst>
          </p:cNvPr>
          <p:cNvSpPr txBox="1"/>
          <p:nvPr/>
        </p:nvSpPr>
        <p:spPr>
          <a:xfrm>
            <a:off x="1693804" y="3892658"/>
            <a:ext cx="777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4"/>
                </a:solidFill>
              </a:rPr>
              <a:t>P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CFF906B-5E6E-4B10-A610-7A44D53657A7}"/>
              </a:ext>
            </a:extLst>
          </p:cNvPr>
          <p:cNvSpPr txBox="1"/>
          <p:nvPr/>
        </p:nvSpPr>
        <p:spPr>
          <a:xfrm>
            <a:off x="1683669" y="7336251"/>
            <a:ext cx="777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4"/>
                </a:solidFill>
              </a:rPr>
              <a:t>C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C6D8814-15D6-476F-BF11-B6D5F1C4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66" y="7648314"/>
            <a:ext cx="3174603" cy="260317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D767CE8-4D6C-4C3F-93E9-5837A0E23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304" y="5310023"/>
            <a:ext cx="9269841" cy="308571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CCE5A2A-5A33-4FEF-A82D-4CF09D697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681" y="9394631"/>
            <a:ext cx="9333333" cy="3111111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D5EC63A5-FDF1-4EFF-A256-F55A9BBB7D93}"/>
              </a:ext>
            </a:extLst>
          </p:cNvPr>
          <p:cNvGrpSpPr/>
          <p:nvPr/>
        </p:nvGrpSpPr>
        <p:grpSpPr>
          <a:xfrm>
            <a:off x="13417812" y="5295374"/>
            <a:ext cx="9333333" cy="3173648"/>
            <a:chOff x="13502207" y="3116703"/>
            <a:chExt cx="9333333" cy="3173648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E67D9702-A0BA-482E-8684-3372484FF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0221" y="3116703"/>
              <a:ext cx="3492063" cy="3047619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964824B6-03E0-4547-97D9-5B11EA0EA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7762" y="3124524"/>
              <a:ext cx="3377778" cy="3034921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4D751D5-4ECE-4E75-9021-E8120885B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2207" y="3230034"/>
              <a:ext cx="3961905" cy="3060317"/>
            </a:xfrm>
            <a:prstGeom prst="rect">
              <a:avLst/>
            </a:prstGeom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F3631D-2237-4621-A214-D47449556CD7}"/>
              </a:ext>
            </a:extLst>
          </p:cNvPr>
          <p:cNvSpPr txBox="1"/>
          <p:nvPr/>
        </p:nvSpPr>
        <p:spPr>
          <a:xfrm>
            <a:off x="1942196" y="11752118"/>
            <a:ext cx="1992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Round 2</a:t>
            </a: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1763C86-A24A-4D2F-954D-EDFABD40BF49}"/>
              </a:ext>
            </a:extLst>
          </p:cNvPr>
          <p:cNvSpPr txBox="1"/>
          <p:nvPr/>
        </p:nvSpPr>
        <p:spPr>
          <a:xfrm>
            <a:off x="12794522" y="12721268"/>
            <a:ext cx="1992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Round 3</a:t>
            </a:r>
            <a:endParaRPr lang="en-GB" b="1" dirty="0">
              <a:solidFill>
                <a:schemeClr val="accent4"/>
              </a:solidFill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D20E3194-0D7D-456D-98DB-DE00D4CE73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96" y="2927290"/>
            <a:ext cx="3225397" cy="3784127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6229C8D3-C679-4929-9E2F-99A9F12953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99" y="2889194"/>
            <a:ext cx="3225397" cy="3784127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1CEF3095-453A-4516-91EB-38DE18FFC5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12" y="2927290"/>
            <a:ext cx="3225397" cy="3784127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655A91C-41AB-4DF9-B150-258080390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68" y="7636852"/>
            <a:ext cx="3174603" cy="260317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62F0931F-4515-4887-9D6B-BC729795A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82" y="7620388"/>
            <a:ext cx="3174603" cy="2603175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BB589F4-26AC-4E27-B2AA-9816AA13EE22}"/>
              </a:ext>
            </a:extLst>
          </p:cNvPr>
          <p:cNvCxnSpPr/>
          <p:nvPr/>
        </p:nvCxnSpPr>
        <p:spPr>
          <a:xfrm>
            <a:off x="3044536" y="6120245"/>
            <a:ext cx="301337" cy="14455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8A39C931-D9D8-443C-B49B-101FC4BDB386}"/>
              </a:ext>
            </a:extLst>
          </p:cNvPr>
          <p:cNvCxnSpPr>
            <a:cxnSpLocks/>
          </p:cNvCxnSpPr>
          <p:nvPr/>
        </p:nvCxnSpPr>
        <p:spPr>
          <a:xfrm>
            <a:off x="3951651" y="5835944"/>
            <a:ext cx="301337" cy="17082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12A2CFC9-167D-41BE-8C2B-B4AC2B806ABC}"/>
              </a:ext>
            </a:extLst>
          </p:cNvPr>
          <p:cNvCxnSpPr>
            <a:cxnSpLocks/>
          </p:cNvCxnSpPr>
          <p:nvPr/>
        </p:nvCxnSpPr>
        <p:spPr>
          <a:xfrm>
            <a:off x="3345873" y="5538355"/>
            <a:ext cx="359689" cy="18577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B89B8279-8273-49E3-B066-8628C84A6A72}"/>
              </a:ext>
            </a:extLst>
          </p:cNvPr>
          <p:cNvCxnSpPr/>
          <p:nvPr/>
        </p:nvCxnSpPr>
        <p:spPr>
          <a:xfrm>
            <a:off x="5742891" y="6082149"/>
            <a:ext cx="301337" cy="14455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38742A49-8B2D-42B1-8F3D-2FF986F05C54}"/>
              </a:ext>
            </a:extLst>
          </p:cNvPr>
          <p:cNvCxnSpPr/>
          <p:nvPr/>
        </p:nvCxnSpPr>
        <p:spPr>
          <a:xfrm>
            <a:off x="8800651" y="6181923"/>
            <a:ext cx="301337" cy="14455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12407EB1-44CA-416B-B9B0-DC8209AAE3E5}"/>
              </a:ext>
            </a:extLst>
          </p:cNvPr>
          <p:cNvCxnSpPr>
            <a:cxnSpLocks/>
          </p:cNvCxnSpPr>
          <p:nvPr/>
        </p:nvCxnSpPr>
        <p:spPr>
          <a:xfrm>
            <a:off x="5760170" y="4819353"/>
            <a:ext cx="792336" cy="26851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4D0F2E72-6655-4A23-A9D1-8E6BA2DC6194}"/>
              </a:ext>
            </a:extLst>
          </p:cNvPr>
          <p:cNvCxnSpPr>
            <a:cxnSpLocks/>
          </p:cNvCxnSpPr>
          <p:nvPr/>
        </p:nvCxnSpPr>
        <p:spPr>
          <a:xfrm>
            <a:off x="10211048" y="5181258"/>
            <a:ext cx="19362" cy="22719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520A3441-8D02-4942-B363-24925A35F64D}"/>
              </a:ext>
            </a:extLst>
          </p:cNvPr>
          <p:cNvCxnSpPr>
            <a:cxnSpLocks/>
          </p:cNvCxnSpPr>
          <p:nvPr/>
        </p:nvCxnSpPr>
        <p:spPr>
          <a:xfrm>
            <a:off x="6630486" y="5715000"/>
            <a:ext cx="525195" cy="170016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AF40026D-7FF7-4038-AAEE-5B21FA391DB2}"/>
              </a:ext>
            </a:extLst>
          </p:cNvPr>
          <p:cNvCxnSpPr>
            <a:cxnSpLocks/>
          </p:cNvCxnSpPr>
          <p:nvPr/>
        </p:nvCxnSpPr>
        <p:spPr>
          <a:xfrm>
            <a:off x="9537266" y="4021282"/>
            <a:ext cx="122230" cy="34034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8540B9E9-8E20-4C21-ABCF-FD4682389A73}"/>
              </a:ext>
            </a:extLst>
          </p:cNvPr>
          <p:cNvSpPr/>
          <p:nvPr/>
        </p:nvSpPr>
        <p:spPr>
          <a:xfrm>
            <a:off x="2475766" y="7685322"/>
            <a:ext cx="9460389" cy="2675726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05F48DA6-1E10-4992-A700-46E7A9042797}"/>
              </a:ext>
            </a:extLst>
          </p:cNvPr>
          <p:cNvSpPr/>
          <p:nvPr/>
        </p:nvSpPr>
        <p:spPr>
          <a:xfrm>
            <a:off x="15345963" y="3420029"/>
            <a:ext cx="270162" cy="270162"/>
          </a:xfrm>
          <a:prstGeom prst="ellipse">
            <a:avLst/>
          </a:prstGeom>
          <a:solidFill>
            <a:srgbClr val="1EFB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489C869C-86AB-402E-AEC1-412EF5953263}"/>
              </a:ext>
            </a:extLst>
          </p:cNvPr>
          <p:cNvSpPr/>
          <p:nvPr/>
        </p:nvSpPr>
        <p:spPr>
          <a:xfrm>
            <a:off x="15934781" y="3454493"/>
            <a:ext cx="270162" cy="270162"/>
          </a:xfrm>
          <a:prstGeom prst="ellipse">
            <a:avLst/>
          </a:prstGeom>
          <a:solidFill>
            <a:srgbClr val="1EFB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1763F1F-3BB3-4C02-A876-9C57D22F853E}"/>
              </a:ext>
            </a:extLst>
          </p:cNvPr>
          <p:cNvSpPr/>
          <p:nvPr/>
        </p:nvSpPr>
        <p:spPr>
          <a:xfrm>
            <a:off x="15664619" y="3892658"/>
            <a:ext cx="270162" cy="270162"/>
          </a:xfrm>
          <a:prstGeom prst="ellipse">
            <a:avLst/>
          </a:prstGeom>
          <a:solidFill>
            <a:srgbClr val="1EFB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B557C181-0F06-429A-A818-F47AC5923C3A}"/>
              </a:ext>
            </a:extLst>
          </p:cNvPr>
          <p:cNvSpPr/>
          <p:nvPr/>
        </p:nvSpPr>
        <p:spPr>
          <a:xfrm>
            <a:off x="16911526" y="3184331"/>
            <a:ext cx="270162" cy="270162"/>
          </a:xfrm>
          <a:prstGeom prst="ellipse">
            <a:avLst/>
          </a:prstGeom>
          <a:solidFill>
            <a:srgbClr val="1EFB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7BC2519A-0DCE-4BC1-BC5D-64210823018B}"/>
              </a:ext>
            </a:extLst>
          </p:cNvPr>
          <p:cNvSpPr/>
          <p:nvPr/>
        </p:nvSpPr>
        <p:spPr>
          <a:xfrm>
            <a:off x="16786835" y="3775190"/>
            <a:ext cx="270162" cy="270162"/>
          </a:xfrm>
          <a:prstGeom prst="ellipse">
            <a:avLst/>
          </a:prstGeom>
          <a:solidFill>
            <a:srgbClr val="1EFB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6CF3E70C-7307-4FF7-871A-2CD7DA332781}"/>
              </a:ext>
            </a:extLst>
          </p:cNvPr>
          <p:cNvSpPr/>
          <p:nvPr/>
        </p:nvSpPr>
        <p:spPr>
          <a:xfrm>
            <a:off x="17411701" y="3509194"/>
            <a:ext cx="270162" cy="270162"/>
          </a:xfrm>
          <a:prstGeom prst="ellipse">
            <a:avLst/>
          </a:prstGeom>
          <a:solidFill>
            <a:srgbClr val="1EFB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24D124E-A3B7-4420-8F01-D880CC7E7CE0}"/>
              </a:ext>
            </a:extLst>
          </p:cNvPr>
          <p:cNvSpPr/>
          <p:nvPr/>
        </p:nvSpPr>
        <p:spPr>
          <a:xfrm>
            <a:off x="18942716" y="3239362"/>
            <a:ext cx="270162" cy="270162"/>
          </a:xfrm>
          <a:prstGeom prst="ellipse">
            <a:avLst/>
          </a:prstGeom>
          <a:solidFill>
            <a:srgbClr val="1EFB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929DADD6-A855-4C65-B049-96158C379B84}"/>
              </a:ext>
            </a:extLst>
          </p:cNvPr>
          <p:cNvSpPr/>
          <p:nvPr/>
        </p:nvSpPr>
        <p:spPr>
          <a:xfrm>
            <a:off x="18480554" y="4019288"/>
            <a:ext cx="270162" cy="270162"/>
          </a:xfrm>
          <a:prstGeom prst="ellipse">
            <a:avLst/>
          </a:prstGeom>
          <a:solidFill>
            <a:srgbClr val="1EFB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19D92CB6-4BEA-44FD-86D3-D99F7CF1EDC1}"/>
              </a:ext>
            </a:extLst>
          </p:cNvPr>
          <p:cNvSpPr/>
          <p:nvPr/>
        </p:nvSpPr>
        <p:spPr>
          <a:xfrm>
            <a:off x="18210392" y="3458659"/>
            <a:ext cx="270162" cy="270162"/>
          </a:xfrm>
          <a:prstGeom prst="ellipse">
            <a:avLst/>
          </a:prstGeom>
          <a:solidFill>
            <a:srgbClr val="1EFB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87597CB-BA85-4C9F-A6C2-BF4ACA353C44}"/>
              </a:ext>
            </a:extLst>
          </p:cNvPr>
          <p:cNvSpPr txBox="1"/>
          <p:nvPr/>
        </p:nvSpPr>
        <p:spPr>
          <a:xfrm>
            <a:off x="14189004" y="3995640"/>
            <a:ext cx="777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4"/>
                </a:solidFill>
              </a:rPr>
              <a:t>C</a:t>
            </a:r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5025AE35-2935-480D-9ED2-F19F75E4155B}"/>
              </a:ext>
            </a:extLst>
          </p:cNvPr>
          <p:cNvSpPr/>
          <p:nvPr/>
        </p:nvSpPr>
        <p:spPr>
          <a:xfrm>
            <a:off x="14962909" y="3013364"/>
            <a:ext cx="4488873" cy="141316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AEB9837C-A51C-4224-B772-16071694F156}"/>
              </a:ext>
            </a:extLst>
          </p:cNvPr>
          <p:cNvSpPr txBox="1"/>
          <p:nvPr/>
        </p:nvSpPr>
        <p:spPr>
          <a:xfrm>
            <a:off x="13244206" y="7774886"/>
            <a:ext cx="777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4"/>
                </a:solidFill>
              </a:rPr>
              <a:t>P</a:t>
            </a:r>
          </a:p>
        </p:txBody>
      </p: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FF34B457-33AF-4284-B3CA-020F7FBBB5D9}"/>
              </a:ext>
            </a:extLst>
          </p:cNvPr>
          <p:cNvCxnSpPr/>
          <p:nvPr/>
        </p:nvCxnSpPr>
        <p:spPr>
          <a:xfrm flipH="1">
            <a:off x="15501701" y="4708762"/>
            <a:ext cx="701608" cy="601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20CECF3B-9C4D-41CB-A5E9-6AB62D710A83}"/>
              </a:ext>
            </a:extLst>
          </p:cNvPr>
          <p:cNvCxnSpPr>
            <a:endCxn id="25" idx="0"/>
          </p:cNvCxnSpPr>
          <p:nvPr/>
        </p:nvCxnSpPr>
        <p:spPr>
          <a:xfrm>
            <a:off x="18195022" y="4603949"/>
            <a:ext cx="206836" cy="6914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6F533BF0-9F00-418A-AD04-965F9EC089C2}"/>
              </a:ext>
            </a:extLst>
          </p:cNvPr>
          <p:cNvCxnSpPr/>
          <p:nvPr/>
        </p:nvCxnSpPr>
        <p:spPr>
          <a:xfrm>
            <a:off x="19680382" y="4612317"/>
            <a:ext cx="1063719" cy="7963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igura a mano libera: forma 77">
            <a:extLst>
              <a:ext uri="{FF2B5EF4-FFF2-40B4-BE49-F238E27FC236}">
                <a16:creationId xmlns:a16="http://schemas.microsoft.com/office/drawing/2014/main" id="{A284B684-8B4E-4A04-A72A-C02EA413918F}"/>
              </a:ext>
            </a:extLst>
          </p:cNvPr>
          <p:cNvSpPr/>
          <p:nvPr/>
        </p:nvSpPr>
        <p:spPr>
          <a:xfrm>
            <a:off x="13236606" y="9525740"/>
            <a:ext cx="4181382" cy="2929631"/>
          </a:xfrm>
          <a:custGeom>
            <a:avLst/>
            <a:gdLst>
              <a:gd name="connsiteX0" fmla="*/ 1109709 w 4181382"/>
              <a:gd name="connsiteY0" fmla="*/ 35510 h 2929631"/>
              <a:gd name="connsiteX1" fmla="*/ 3604334 w 4181382"/>
              <a:gd name="connsiteY1" fmla="*/ 0 h 2929631"/>
              <a:gd name="connsiteX2" fmla="*/ 3266982 w 4181382"/>
              <a:gd name="connsiteY2" fmla="*/ 923277 h 2929631"/>
              <a:gd name="connsiteX3" fmla="*/ 3506679 w 4181382"/>
              <a:gd name="connsiteY3" fmla="*/ 1491448 h 2929631"/>
              <a:gd name="connsiteX4" fmla="*/ 4181382 w 4181382"/>
              <a:gd name="connsiteY4" fmla="*/ 2228295 h 2929631"/>
              <a:gd name="connsiteX5" fmla="*/ 3728621 w 4181382"/>
              <a:gd name="connsiteY5" fmla="*/ 2849732 h 2929631"/>
              <a:gd name="connsiteX6" fmla="*/ 1953087 w 4181382"/>
              <a:gd name="connsiteY6" fmla="*/ 2929631 h 2929631"/>
              <a:gd name="connsiteX7" fmla="*/ 0 w 4181382"/>
              <a:gd name="connsiteY7" fmla="*/ 2095130 h 2929631"/>
              <a:gd name="connsiteX8" fmla="*/ 115410 w 4181382"/>
              <a:gd name="connsiteY8" fmla="*/ 825623 h 2929631"/>
              <a:gd name="connsiteX9" fmla="*/ 1109709 w 4181382"/>
              <a:gd name="connsiteY9" fmla="*/ 35510 h 29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1382" h="2929631">
                <a:moveTo>
                  <a:pt x="1109709" y="35510"/>
                </a:moveTo>
                <a:lnTo>
                  <a:pt x="3604334" y="0"/>
                </a:lnTo>
                <a:lnTo>
                  <a:pt x="3266982" y="923277"/>
                </a:lnTo>
                <a:lnTo>
                  <a:pt x="3506679" y="1491448"/>
                </a:lnTo>
                <a:lnTo>
                  <a:pt x="4181382" y="2228295"/>
                </a:lnTo>
                <a:lnTo>
                  <a:pt x="3728621" y="2849732"/>
                </a:lnTo>
                <a:lnTo>
                  <a:pt x="1953087" y="2929631"/>
                </a:lnTo>
                <a:lnTo>
                  <a:pt x="0" y="2095130"/>
                </a:lnTo>
                <a:lnTo>
                  <a:pt x="115410" y="825623"/>
                </a:lnTo>
                <a:lnTo>
                  <a:pt x="1109709" y="35510"/>
                </a:lnTo>
                <a:close/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Figura a mano libera: forma 78">
            <a:extLst>
              <a:ext uri="{FF2B5EF4-FFF2-40B4-BE49-F238E27FC236}">
                <a16:creationId xmlns:a16="http://schemas.microsoft.com/office/drawing/2014/main" id="{CEBFA7CA-9FE9-417C-B3EB-EAD04C687EB2}"/>
              </a:ext>
            </a:extLst>
          </p:cNvPr>
          <p:cNvSpPr/>
          <p:nvPr/>
        </p:nvSpPr>
        <p:spPr>
          <a:xfrm>
            <a:off x="16592365" y="9454718"/>
            <a:ext cx="4057095" cy="2867488"/>
          </a:xfrm>
          <a:custGeom>
            <a:avLst/>
            <a:gdLst>
              <a:gd name="connsiteX0" fmla="*/ 3906175 w 4057095"/>
              <a:gd name="connsiteY0" fmla="*/ 266331 h 2867488"/>
              <a:gd name="connsiteX1" fmla="*/ 3080552 w 4057095"/>
              <a:gd name="connsiteY1" fmla="*/ 1606859 h 2867488"/>
              <a:gd name="connsiteX2" fmla="*/ 3062796 w 4057095"/>
              <a:gd name="connsiteY2" fmla="*/ 1819923 h 2867488"/>
              <a:gd name="connsiteX3" fmla="*/ 4057095 w 4057095"/>
              <a:gd name="connsiteY3" fmla="*/ 2610035 h 2867488"/>
              <a:gd name="connsiteX4" fmla="*/ 3169328 w 4057095"/>
              <a:gd name="connsiteY4" fmla="*/ 2867488 h 2867488"/>
              <a:gd name="connsiteX5" fmla="*/ 736847 w 4057095"/>
              <a:gd name="connsiteY5" fmla="*/ 2796466 h 2867488"/>
              <a:gd name="connsiteX6" fmla="*/ 941033 w 4057095"/>
              <a:gd name="connsiteY6" fmla="*/ 2157274 h 2867488"/>
              <a:gd name="connsiteX7" fmla="*/ 177553 w 4057095"/>
              <a:gd name="connsiteY7" fmla="*/ 1580226 h 2867488"/>
              <a:gd name="connsiteX8" fmla="*/ 0 w 4057095"/>
              <a:gd name="connsiteY8" fmla="*/ 958789 h 2867488"/>
              <a:gd name="connsiteX9" fmla="*/ 408373 w 4057095"/>
              <a:gd name="connsiteY9" fmla="*/ 0 h 2867488"/>
              <a:gd name="connsiteX10" fmla="*/ 3906175 w 4057095"/>
              <a:gd name="connsiteY10" fmla="*/ 266331 h 286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57095" h="2867488">
                <a:moveTo>
                  <a:pt x="3906175" y="266331"/>
                </a:moveTo>
                <a:lnTo>
                  <a:pt x="3080552" y="1606859"/>
                </a:lnTo>
                <a:lnTo>
                  <a:pt x="3062796" y="1819923"/>
                </a:lnTo>
                <a:lnTo>
                  <a:pt x="4057095" y="2610035"/>
                </a:lnTo>
                <a:lnTo>
                  <a:pt x="3169328" y="2867488"/>
                </a:lnTo>
                <a:lnTo>
                  <a:pt x="736847" y="2796466"/>
                </a:lnTo>
                <a:lnTo>
                  <a:pt x="941033" y="2157274"/>
                </a:lnTo>
                <a:lnTo>
                  <a:pt x="177553" y="1580226"/>
                </a:lnTo>
                <a:lnTo>
                  <a:pt x="0" y="958789"/>
                </a:lnTo>
                <a:lnTo>
                  <a:pt x="408373" y="0"/>
                </a:lnTo>
                <a:lnTo>
                  <a:pt x="3906175" y="266331"/>
                </a:lnTo>
                <a:close/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Figura a mano libera: forma 79">
            <a:extLst>
              <a:ext uri="{FF2B5EF4-FFF2-40B4-BE49-F238E27FC236}">
                <a16:creationId xmlns:a16="http://schemas.microsoft.com/office/drawing/2014/main" id="{DBE5BD93-A645-4403-81C5-12F1680F0A6C}"/>
              </a:ext>
            </a:extLst>
          </p:cNvPr>
          <p:cNvSpPr/>
          <p:nvPr/>
        </p:nvSpPr>
        <p:spPr>
          <a:xfrm>
            <a:off x="19681794" y="9747682"/>
            <a:ext cx="2911876" cy="2459114"/>
          </a:xfrm>
          <a:custGeom>
            <a:avLst/>
            <a:gdLst>
              <a:gd name="connsiteX0" fmla="*/ 1296140 w 2911876"/>
              <a:gd name="connsiteY0" fmla="*/ 2423603 h 2459114"/>
              <a:gd name="connsiteX1" fmla="*/ 2707689 w 2911876"/>
              <a:gd name="connsiteY1" fmla="*/ 2290438 h 2459114"/>
              <a:gd name="connsiteX2" fmla="*/ 2911876 w 2911876"/>
              <a:gd name="connsiteY2" fmla="*/ 1669001 h 2459114"/>
              <a:gd name="connsiteX3" fmla="*/ 2565647 w 2911876"/>
              <a:gd name="connsiteY3" fmla="*/ 310718 h 2459114"/>
              <a:gd name="connsiteX4" fmla="*/ 2006354 w 2911876"/>
              <a:gd name="connsiteY4" fmla="*/ 35510 h 2459114"/>
              <a:gd name="connsiteX5" fmla="*/ 914400 w 2911876"/>
              <a:gd name="connsiteY5" fmla="*/ 0 h 2459114"/>
              <a:gd name="connsiteX6" fmla="*/ 754602 w 2911876"/>
              <a:gd name="connsiteY6" fmla="*/ 79899 h 2459114"/>
              <a:gd name="connsiteX7" fmla="*/ 88777 w 2911876"/>
              <a:gd name="connsiteY7" fmla="*/ 1251751 h 2459114"/>
              <a:gd name="connsiteX8" fmla="*/ 0 w 2911876"/>
              <a:gd name="connsiteY8" fmla="*/ 1518081 h 2459114"/>
              <a:gd name="connsiteX9" fmla="*/ 1233996 w 2911876"/>
              <a:gd name="connsiteY9" fmla="*/ 2459114 h 2459114"/>
              <a:gd name="connsiteX10" fmla="*/ 1296140 w 2911876"/>
              <a:gd name="connsiteY10" fmla="*/ 2423603 h 245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1876" h="2459114">
                <a:moveTo>
                  <a:pt x="1296140" y="2423603"/>
                </a:moveTo>
                <a:lnTo>
                  <a:pt x="2707689" y="2290438"/>
                </a:lnTo>
                <a:lnTo>
                  <a:pt x="2911876" y="1669001"/>
                </a:lnTo>
                <a:lnTo>
                  <a:pt x="2565647" y="310718"/>
                </a:lnTo>
                <a:lnTo>
                  <a:pt x="2006354" y="35510"/>
                </a:lnTo>
                <a:lnTo>
                  <a:pt x="914400" y="0"/>
                </a:lnTo>
                <a:lnTo>
                  <a:pt x="754602" y="79899"/>
                </a:lnTo>
                <a:lnTo>
                  <a:pt x="88777" y="1251751"/>
                </a:lnTo>
                <a:lnTo>
                  <a:pt x="0" y="1518081"/>
                </a:lnTo>
                <a:lnTo>
                  <a:pt x="1233996" y="2459114"/>
                </a:lnTo>
                <a:lnTo>
                  <a:pt x="1296140" y="2423603"/>
                </a:lnTo>
                <a:close/>
              </a:path>
            </a:pathLst>
          </a:cu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Freccia in giù 80">
            <a:extLst>
              <a:ext uri="{FF2B5EF4-FFF2-40B4-BE49-F238E27FC236}">
                <a16:creationId xmlns:a16="http://schemas.microsoft.com/office/drawing/2014/main" id="{489C11B3-D77F-46BD-92E6-0ED7794638D2}"/>
              </a:ext>
            </a:extLst>
          </p:cNvPr>
          <p:cNvSpPr/>
          <p:nvPr/>
        </p:nvSpPr>
        <p:spPr>
          <a:xfrm>
            <a:off x="18031347" y="8469022"/>
            <a:ext cx="719369" cy="861409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D4D524E6-6768-4B24-94B1-BC114E0DF9A5}"/>
              </a:ext>
            </a:extLst>
          </p:cNvPr>
          <p:cNvGrpSpPr/>
          <p:nvPr/>
        </p:nvGrpSpPr>
        <p:grpSpPr>
          <a:xfrm>
            <a:off x="13417812" y="5283207"/>
            <a:ext cx="9333333" cy="3173648"/>
            <a:chOff x="13502207" y="3116703"/>
            <a:chExt cx="9333333" cy="3173648"/>
          </a:xfrm>
        </p:grpSpPr>
        <p:pic>
          <p:nvPicPr>
            <p:cNvPr id="50" name="Immagine 49">
              <a:extLst>
                <a:ext uri="{FF2B5EF4-FFF2-40B4-BE49-F238E27FC236}">
                  <a16:creationId xmlns:a16="http://schemas.microsoft.com/office/drawing/2014/main" id="{3019AE2C-F3D1-4298-9F79-79CC0A107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40221" y="3116703"/>
              <a:ext cx="3492063" cy="3047619"/>
            </a:xfrm>
            <a:prstGeom prst="rect">
              <a:avLst/>
            </a:prstGeom>
          </p:spPr>
        </p:pic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2A474D51-BDBF-4A9C-8B5A-B0AC6F525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7762" y="3124524"/>
              <a:ext cx="3377778" cy="3034921"/>
            </a:xfrm>
            <a:prstGeom prst="rect">
              <a:avLst/>
            </a:prstGeom>
          </p:spPr>
        </p:pic>
        <p:pic>
          <p:nvPicPr>
            <p:cNvPr id="63" name="Immagine 62">
              <a:extLst>
                <a:ext uri="{FF2B5EF4-FFF2-40B4-BE49-F238E27FC236}">
                  <a16:creationId xmlns:a16="http://schemas.microsoft.com/office/drawing/2014/main" id="{92785069-5E21-4F5C-9699-009E2C6CD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2207" y="3230034"/>
              <a:ext cx="3961905" cy="3060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8976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" grpId="0"/>
      <p:bldP spid="29" grpId="0"/>
      <p:bldP spid="43" grpId="0" animBg="1"/>
      <p:bldP spid="45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1" grpId="0" animBg="1"/>
      <p:bldP spid="62" grpId="0"/>
      <p:bldP spid="78" grpId="0" animBg="1"/>
      <p:bldP spid="79" grpId="0" animBg="1"/>
      <p:bldP spid="80" grpId="0" animBg="1"/>
      <p:bldP spid="8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3B1EAD1-2998-4B3E-9D3F-EEDFF73B4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8573" y="-80217"/>
            <a:ext cx="20784171" cy="13836320"/>
          </a:xfrm>
          <a:prstGeom prst="rect">
            <a:avLst/>
          </a:prstGeom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CB56BCFB-FC9B-49FE-856F-1E0620C021D1}"/>
              </a:ext>
            </a:extLst>
          </p:cNvPr>
          <p:cNvSpPr>
            <a:spLocks noChangeAspect="1"/>
          </p:cNvSpPr>
          <p:nvPr/>
        </p:nvSpPr>
        <p:spPr>
          <a:xfrm rot="16200000">
            <a:off x="13716280" y="3061314"/>
            <a:ext cx="13836319" cy="7553259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FE3D7F2-6728-4ACD-A32A-A4746AFB8544}"/>
              </a:ext>
            </a:extLst>
          </p:cNvPr>
          <p:cNvSpPr>
            <a:spLocks/>
          </p:cNvSpPr>
          <p:nvPr/>
        </p:nvSpPr>
        <p:spPr bwMode="auto">
          <a:xfrm>
            <a:off x="18055790" y="4556856"/>
            <a:ext cx="5262342" cy="31803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/>
            </a:pPr>
            <a:r>
              <a:rPr lang="es-ES" sz="4000" dirty="0">
                <a:solidFill>
                  <a:schemeClr val="bg1"/>
                </a:solidFill>
                <a:latin typeface="Raleway Regular"/>
                <a:cs typeface="Raleway Regular"/>
              </a:rPr>
              <a:t>The secret of change is to focus all of your energy, not on fighting the old, but on building the new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49869BE2-F437-4050-A5B9-365B4719352D}"/>
              </a:ext>
            </a:extLst>
          </p:cNvPr>
          <p:cNvSpPr>
            <a:spLocks/>
          </p:cNvSpPr>
          <p:nvPr/>
        </p:nvSpPr>
        <p:spPr bwMode="auto">
          <a:xfrm>
            <a:off x="21418687" y="8293994"/>
            <a:ext cx="3282476" cy="5642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/>
            </a:pPr>
            <a:r>
              <a:rPr lang="es-ES" sz="3000" i="1" dirty="0">
                <a:solidFill>
                  <a:schemeClr val="bg1"/>
                </a:solidFill>
                <a:latin typeface="Raleway Regular"/>
                <a:cs typeface="Raleway Regular"/>
              </a:rPr>
              <a:t>Socrates</a:t>
            </a:r>
          </a:p>
        </p:txBody>
      </p:sp>
    </p:spTree>
    <p:extLst>
      <p:ext uri="{BB962C8B-B14F-4D97-AF65-F5344CB8AC3E}">
        <p14:creationId xmlns:p14="http://schemas.microsoft.com/office/powerpoint/2010/main" val="178938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7">
            <a:extLst>
              <a:ext uri="{FF2B5EF4-FFF2-40B4-BE49-F238E27FC236}">
                <a16:creationId xmlns:a16="http://schemas.microsoft.com/office/drawing/2014/main" id="{69D4C6E4-8CE9-4480-B09F-8A84C7E11253}"/>
              </a:ext>
            </a:extLst>
          </p:cNvPr>
          <p:cNvGrpSpPr/>
          <p:nvPr/>
        </p:nvGrpSpPr>
        <p:grpSpPr>
          <a:xfrm>
            <a:off x="1261258" y="4559569"/>
            <a:ext cx="8164096" cy="3603413"/>
            <a:chOff x="-6118" y="2273094"/>
            <a:chExt cx="4367940" cy="404895"/>
          </a:xfrm>
        </p:grpSpPr>
        <p:sp>
          <p:nvSpPr>
            <p:cNvPr id="8" name="TextBox 29">
              <a:extLst>
                <a:ext uri="{FF2B5EF4-FFF2-40B4-BE49-F238E27FC236}">
                  <a16:creationId xmlns:a16="http://schemas.microsoft.com/office/drawing/2014/main" id="{38C084B2-1263-4386-9568-CD91F22683EB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90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Group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tweets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 based on the number of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followers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:</a:t>
              </a:r>
            </a:p>
          </p:txBody>
        </p:sp>
        <p:sp>
          <p:nvSpPr>
            <p:cNvPr id="9" name="TextBox 30">
              <a:extLst>
                <a:ext uri="{FF2B5EF4-FFF2-40B4-BE49-F238E27FC236}">
                  <a16:creationId xmlns:a16="http://schemas.microsoft.com/office/drawing/2014/main" id="{ACDAF75F-CAEF-490A-9102-6923993CA61B}"/>
                </a:ext>
              </a:extLst>
            </p:cNvPr>
            <p:cNvSpPr txBox="1"/>
            <p:nvPr/>
          </p:nvSpPr>
          <p:spPr>
            <a:xfrm>
              <a:off x="-6117" y="2497033"/>
              <a:ext cx="4071073" cy="180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Followers</a:t>
              </a:r>
              <a:r>
                <a:rPr lang="en-US" sz="4000" dirty="0">
                  <a:solidFill>
                    <a:schemeClr val="accent2"/>
                  </a:solidFill>
                  <a:latin typeface="Raleway Light"/>
                  <a:cs typeface="Raleway Light"/>
                </a:rPr>
                <a:t> average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is not representative </a:t>
              </a:r>
            </a:p>
          </p:txBody>
        </p:sp>
      </p:grpSp>
      <p:sp>
        <p:nvSpPr>
          <p:cNvPr id="13" name="TextBox 5">
            <a:extLst>
              <a:ext uri="{FF2B5EF4-FFF2-40B4-BE49-F238E27FC236}">
                <a16:creationId xmlns:a16="http://schemas.microsoft.com/office/drawing/2014/main" id="{A002C03D-6D20-4180-8732-60777898155E}"/>
              </a:ext>
            </a:extLst>
          </p:cNvPr>
          <p:cNvSpPr txBox="1"/>
          <p:nvPr/>
        </p:nvSpPr>
        <p:spPr>
          <a:xfrm>
            <a:off x="4410946" y="1745075"/>
            <a:ext cx="15586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4"/>
                </a:solidFill>
              </a:rPr>
              <a:t>What our clustering Doesn’t do:</a:t>
            </a:r>
            <a:endParaRPr lang="id-ID" sz="8000" b="1" dirty="0">
              <a:solidFill>
                <a:schemeClr val="accent4"/>
              </a:solidFill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0547A67-D7DF-4B16-8DC8-8F76749B0AB2}"/>
              </a:ext>
            </a:extLst>
          </p:cNvPr>
          <p:cNvSpPr txBox="1"/>
          <p:nvPr/>
        </p:nvSpPr>
        <p:spPr>
          <a:xfrm>
            <a:off x="10890702" y="660581"/>
            <a:ext cx="2626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</a:p>
        </p:txBody>
      </p:sp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154AC955-14FE-4DC0-B81E-1F3B36878CC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259891" y="4049990"/>
          <a:ext cx="12846294" cy="8417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6657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9">
            <a:extLst>
              <a:ext uri="{FF2B5EF4-FFF2-40B4-BE49-F238E27FC236}">
                <a16:creationId xmlns:a16="http://schemas.microsoft.com/office/drawing/2014/main" id="{38C084B2-1263-4386-9568-CD91F22683EB}"/>
              </a:ext>
            </a:extLst>
          </p:cNvPr>
          <p:cNvSpPr txBox="1"/>
          <p:nvPr/>
        </p:nvSpPr>
        <p:spPr>
          <a:xfrm>
            <a:off x="6049887" y="4700326"/>
            <a:ext cx="123084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>
                <a:solidFill>
                  <a:schemeClr val="accent4"/>
                </a:solidFill>
                <a:latin typeface="Raleway Light"/>
                <a:cs typeface="Raleway Light"/>
              </a:rPr>
              <a:t>It groups </a:t>
            </a:r>
            <a:r>
              <a:rPr lang="en-US" sz="4000" dirty="0">
                <a:solidFill>
                  <a:schemeClr val="tx2"/>
                </a:solidFill>
                <a:latin typeface="Raleway Light"/>
                <a:cs typeface="Raleway Light"/>
              </a:rPr>
              <a:t>tweets</a:t>
            </a:r>
            <a:r>
              <a:rPr lang="en-US" sz="4000" dirty="0">
                <a:latin typeface="Raleway Light"/>
                <a:cs typeface="Raleway Light"/>
              </a:rPr>
              <a:t> </a:t>
            </a:r>
            <a:r>
              <a:rPr lang="en-US" sz="4000" dirty="0">
                <a:solidFill>
                  <a:schemeClr val="accent4"/>
                </a:solidFill>
                <a:latin typeface="Raleway Light"/>
                <a:cs typeface="Raleway Light"/>
              </a:rPr>
              <a:t>based on their </a:t>
            </a:r>
            <a:r>
              <a:rPr lang="en-US" sz="4000" dirty="0">
                <a:solidFill>
                  <a:schemeClr val="tx2"/>
                </a:solidFill>
                <a:latin typeface="Raleway Light"/>
                <a:cs typeface="Raleway Light"/>
              </a:rPr>
              <a:t>contents – </a:t>
            </a:r>
            <a:r>
              <a:rPr lang="en-US" sz="4000" dirty="0">
                <a:solidFill>
                  <a:schemeClr val="accent4"/>
                </a:solidFill>
                <a:latin typeface="Raleway Light"/>
                <a:cs typeface="Raleway Light"/>
              </a:rPr>
              <a:t>tweets in the same </a:t>
            </a:r>
            <a:r>
              <a:rPr lang="en-US" sz="4000" dirty="0">
                <a:solidFill>
                  <a:schemeClr val="tx2"/>
                </a:solidFill>
                <a:latin typeface="Raleway Light"/>
                <a:cs typeface="Raleway Light"/>
              </a:rPr>
              <a:t>cluster</a:t>
            </a:r>
            <a:r>
              <a:rPr lang="en-US" sz="4000" dirty="0">
                <a:latin typeface="Raleway Light"/>
                <a:cs typeface="Raleway Light"/>
              </a:rPr>
              <a:t> </a:t>
            </a:r>
            <a:r>
              <a:rPr lang="en-US" sz="4000" dirty="0">
                <a:solidFill>
                  <a:schemeClr val="accent4"/>
                </a:solidFill>
                <a:latin typeface="Raleway Light"/>
                <a:cs typeface="Raleway Light"/>
              </a:rPr>
              <a:t>contain similar </a:t>
            </a:r>
            <a:r>
              <a:rPr lang="en-US" sz="4000" dirty="0">
                <a:solidFill>
                  <a:schemeClr val="tx2"/>
                </a:solidFill>
                <a:latin typeface="Raleway Light"/>
                <a:cs typeface="Raleway Light"/>
              </a:rPr>
              <a:t>topics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A002C03D-6D20-4180-8732-60777898155E}"/>
              </a:ext>
            </a:extLst>
          </p:cNvPr>
          <p:cNvSpPr txBox="1"/>
          <p:nvPr/>
        </p:nvSpPr>
        <p:spPr>
          <a:xfrm>
            <a:off x="5623631" y="1745075"/>
            <a:ext cx="131609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4"/>
                </a:solidFill>
              </a:rPr>
              <a:t>What our clustering DOES:</a:t>
            </a:r>
            <a:endParaRPr lang="id-ID" sz="8000" b="1" dirty="0">
              <a:solidFill>
                <a:schemeClr val="accent4"/>
              </a:solidFill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0547A67-D7DF-4B16-8DC8-8F76749B0AB2}"/>
              </a:ext>
            </a:extLst>
          </p:cNvPr>
          <p:cNvSpPr txBox="1"/>
          <p:nvPr/>
        </p:nvSpPr>
        <p:spPr>
          <a:xfrm>
            <a:off x="10890702" y="660581"/>
            <a:ext cx="2626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</a:p>
        </p:txBody>
      </p:sp>
      <p:grpSp>
        <p:nvGrpSpPr>
          <p:cNvPr id="12" name="Group 27">
            <a:extLst>
              <a:ext uri="{FF2B5EF4-FFF2-40B4-BE49-F238E27FC236}">
                <a16:creationId xmlns:a16="http://schemas.microsoft.com/office/drawing/2014/main" id="{4BAA1D40-1F05-4361-9F16-091E29B437A0}"/>
              </a:ext>
            </a:extLst>
          </p:cNvPr>
          <p:cNvGrpSpPr/>
          <p:nvPr/>
        </p:nvGrpSpPr>
        <p:grpSpPr>
          <a:xfrm>
            <a:off x="6363623" y="7397968"/>
            <a:ext cx="12420983" cy="4110389"/>
            <a:chOff x="-6118" y="2273094"/>
            <a:chExt cx="4367940" cy="1126406"/>
          </a:xfrm>
        </p:grpSpPr>
        <p:sp>
          <p:nvSpPr>
            <p:cNvPr id="17" name="TextBox 29">
              <a:extLst>
                <a:ext uri="{FF2B5EF4-FFF2-40B4-BE49-F238E27FC236}">
                  <a16:creationId xmlns:a16="http://schemas.microsoft.com/office/drawing/2014/main" id="{19B3E754-3DBD-4BE9-B50C-6D961DB96589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9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4"/>
                  </a:solidFill>
                  <a:latin typeface="+mj-lt"/>
                </a:rPr>
                <a:t>How to assess it?</a:t>
              </a:r>
              <a:endParaRPr lang="id-ID" sz="40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18" name="TextBox 30">
              <a:extLst>
                <a:ext uri="{FF2B5EF4-FFF2-40B4-BE49-F238E27FC236}">
                  <a16:creationId xmlns:a16="http://schemas.microsoft.com/office/drawing/2014/main" id="{CF6B4FAD-6AFA-4C7F-A7F3-9C59C41DCAC9}"/>
                </a:ext>
              </a:extLst>
            </p:cNvPr>
            <p:cNvSpPr txBox="1"/>
            <p:nvPr/>
          </p:nvSpPr>
          <p:spPr>
            <a:xfrm>
              <a:off x="-6117" y="2497033"/>
              <a:ext cx="3749853" cy="902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Assign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tags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to tweets</a:t>
              </a:r>
            </a:p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Search for the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most frequent tags</a:t>
              </a:r>
            </a:p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Calculate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cluster entropy</a:t>
              </a:r>
            </a:p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Calculate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frequent tags entropy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22806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>
            <a:extLst>
              <a:ext uri="{FF2B5EF4-FFF2-40B4-BE49-F238E27FC236}">
                <a16:creationId xmlns:a16="http://schemas.microsoft.com/office/drawing/2014/main" id="{A002C03D-6D20-4180-8732-60777898155E}"/>
              </a:ext>
            </a:extLst>
          </p:cNvPr>
          <p:cNvSpPr txBox="1"/>
          <p:nvPr/>
        </p:nvSpPr>
        <p:spPr>
          <a:xfrm>
            <a:off x="3682239" y="1745075"/>
            <a:ext cx="170437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4"/>
                </a:solidFill>
              </a:rPr>
              <a:t>Assign Tags to Tweets</a:t>
            </a:r>
          </a:p>
          <a:p>
            <a:pPr algn="ctr"/>
            <a:r>
              <a:rPr lang="en-US" sz="8000" dirty="0">
                <a:solidFill>
                  <a:schemeClr val="accent4"/>
                </a:solidFill>
              </a:rPr>
              <a:t>Part-Of-Speech Tagger (POS Tagger) </a:t>
            </a:r>
            <a:r>
              <a:rPr lang="en-US" dirty="0">
                <a:solidFill>
                  <a:schemeClr val="accent4"/>
                </a:solidFill>
              </a:rPr>
              <a:t> </a:t>
            </a:r>
            <a:endParaRPr lang="id-ID" sz="8000" b="1" dirty="0">
              <a:solidFill>
                <a:schemeClr val="accent4"/>
              </a:solidFill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0547A67-D7DF-4B16-8DC8-8F76749B0AB2}"/>
              </a:ext>
            </a:extLst>
          </p:cNvPr>
          <p:cNvSpPr txBox="1"/>
          <p:nvPr/>
        </p:nvSpPr>
        <p:spPr>
          <a:xfrm>
            <a:off x="10890702" y="660581"/>
            <a:ext cx="2626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</a:p>
        </p:txBody>
      </p:sp>
      <p:grpSp>
        <p:nvGrpSpPr>
          <p:cNvPr id="9" name="Group 27">
            <a:extLst>
              <a:ext uri="{FF2B5EF4-FFF2-40B4-BE49-F238E27FC236}">
                <a16:creationId xmlns:a16="http://schemas.microsoft.com/office/drawing/2014/main" id="{BB4CDC75-A691-4FDE-A758-6F3564F7E2BA}"/>
              </a:ext>
            </a:extLst>
          </p:cNvPr>
          <p:cNvGrpSpPr/>
          <p:nvPr/>
        </p:nvGrpSpPr>
        <p:grpSpPr>
          <a:xfrm>
            <a:off x="1922321" y="7443671"/>
            <a:ext cx="11595193" cy="2509951"/>
            <a:chOff x="-6118" y="2273094"/>
            <a:chExt cx="4367940" cy="687824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E1C4300A-41CD-4277-8E39-5CBE9147689C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9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4"/>
                  </a:solidFill>
                  <a:latin typeface="+mj-lt"/>
                </a:rPr>
                <a:t>How does it work?</a:t>
              </a:r>
              <a:endParaRPr lang="id-ID" sz="40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11" name="TextBox 30">
              <a:extLst>
                <a:ext uri="{FF2B5EF4-FFF2-40B4-BE49-F238E27FC236}">
                  <a16:creationId xmlns:a16="http://schemas.microsoft.com/office/drawing/2014/main" id="{A7888797-B764-4E89-89B3-AECC66839ECE}"/>
                </a:ext>
              </a:extLst>
            </p:cNvPr>
            <p:cNvSpPr txBox="1"/>
            <p:nvPr/>
          </p:nvSpPr>
          <p:spPr>
            <a:xfrm>
              <a:off x="-6117" y="2497033"/>
              <a:ext cx="3749853" cy="46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</a:rPr>
                <a:t>It</a:t>
              </a:r>
              <a:r>
                <a:rPr lang="en-US" sz="4000" dirty="0"/>
                <a:t> </a:t>
              </a:r>
              <a:r>
                <a:rPr lang="en-US" sz="4000" dirty="0">
                  <a:solidFill>
                    <a:schemeClr val="tx2"/>
                  </a:solidFill>
                </a:rPr>
                <a:t>reads text </a:t>
              </a:r>
              <a:r>
                <a:rPr lang="en-US" sz="4000" dirty="0">
                  <a:solidFill>
                    <a:schemeClr val="accent4"/>
                  </a:solidFill>
                </a:rPr>
                <a:t>in some language </a:t>
              </a:r>
            </a:p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</a:rPr>
                <a:t>It assigns </a:t>
              </a:r>
              <a:r>
                <a:rPr lang="en-US" sz="4000" dirty="0">
                  <a:solidFill>
                    <a:schemeClr val="tx2"/>
                  </a:solidFill>
                </a:rPr>
                <a:t>parts of speech </a:t>
              </a:r>
              <a:r>
                <a:rPr lang="en-US" sz="4000" dirty="0">
                  <a:solidFill>
                    <a:schemeClr val="accent4"/>
                  </a:solidFill>
                </a:rPr>
                <a:t>to each word</a:t>
              </a:r>
              <a:endParaRPr lang="en-US" sz="4000" dirty="0">
                <a:solidFill>
                  <a:schemeClr val="accent4"/>
                </a:solidFill>
                <a:latin typeface="Raleway Light"/>
                <a:cs typeface="Raleway Light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1EC604A5-72CA-4955-A690-006BA825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142" y="5807421"/>
            <a:ext cx="8612290" cy="6090673"/>
          </a:xfrm>
          <a:prstGeom prst="rect">
            <a:avLst/>
          </a:prstGeom>
        </p:spPr>
      </p:pic>
      <p:sp>
        <p:nvSpPr>
          <p:cNvPr id="15" name="TextBox 29">
            <a:extLst>
              <a:ext uri="{FF2B5EF4-FFF2-40B4-BE49-F238E27FC236}">
                <a16:creationId xmlns:a16="http://schemas.microsoft.com/office/drawing/2014/main" id="{CED82788-B021-4B14-9E97-61631E80DB53}"/>
              </a:ext>
            </a:extLst>
          </p:cNvPr>
          <p:cNvSpPr txBox="1"/>
          <p:nvPr/>
        </p:nvSpPr>
        <p:spPr>
          <a:xfrm>
            <a:off x="1922321" y="5807421"/>
            <a:ext cx="9954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Stanford Log-linear Part-Of-Speech Tagger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6716E5-6588-45D0-80C4-8D404AE195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745" y="2019589"/>
            <a:ext cx="2280031" cy="2280031"/>
          </a:xfrm>
          <a:prstGeom prst="rect">
            <a:avLst/>
          </a:prstGeom>
        </p:spPr>
      </p:pic>
      <p:sp>
        <p:nvSpPr>
          <p:cNvPr id="12" name="TextBox 29">
            <a:extLst>
              <a:ext uri="{FF2B5EF4-FFF2-40B4-BE49-F238E27FC236}">
                <a16:creationId xmlns:a16="http://schemas.microsoft.com/office/drawing/2014/main" id="{EDE9684A-BCD5-4ED3-BE04-19A0C71E0CC8}"/>
              </a:ext>
            </a:extLst>
          </p:cNvPr>
          <p:cNvSpPr txBox="1"/>
          <p:nvPr/>
        </p:nvSpPr>
        <p:spPr>
          <a:xfrm>
            <a:off x="1746475" y="10636629"/>
            <a:ext cx="9954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</a:rPr>
              <a:t>For each cluster only the most frequent nouns are kept – </a:t>
            </a:r>
            <a:r>
              <a:rPr lang="en-US" sz="4000" b="1" dirty="0">
                <a:solidFill>
                  <a:schemeClr val="tx2"/>
                </a:solidFill>
              </a:rPr>
              <a:t>threshold 25%</a:t>
            </a:r>
          </a:p>
        </p:txBody>
      </p:sp>
    </p:spTree>
    <p:extLst>
      <p:ext uri="{BB962C8B-B14F-4D97-AF65-F5344CB8AC3E}">
        <p14:creationId xmlns:p14="http://schemas.microsoft.com/office/powerpoint/2010/main" val="19196246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>
            <a:extLst>
              <a:ext uri="{FF2B5EF4-FFF2-40B4-BE49-F238E27FC236}">
                <a16:creationId xmlns:a16="http://schemas.microsoft.com/office/drawing/2014/main" id="{A002C03D-6D20-4180-8732-60777898155E}"/>
              </a:ext>
            </a:extLst>
          </p:cNvPr>
          <p:cNvSpPr txBox="1"/>
          <p:nvPr/>
        </p:nvSpPr>
        <p:spPr>
          <a:xfrm>
            <a:off x="2239209" y="1951119"/>
            <a:ext cx="973901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4"/>
                </a:solidFill>
              </a:rPr>
              <a:t>Entropy of a Cluster</a:t>
            </a:r>
          </a:p>
          <a:p>
            <a:pPr algn="ctr"/>
            <a:r>
              <a:rPr lang="en-US" dirty="0"/>
              <a:t> </a:t>
            </a:r>
            <a:endParaRPr lang="id-ID" sz="8000" b="1" dirty="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0547A67-D7DF-4B16-8DC8-8F76749B0AB2}"/>
              </a:ext>
            </a:extLst>
          </p:cNvPr>
          <p:cNvSpPr txBox="1"/>
          <p:nvPr/>
        </p:nvSpPr>
        <p:spPr>
          <a:xfrm>
            <a:off x="10890702" y="660581"/>
            <a:ext cx="2626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</a:p>
        </p:txBody>
      </p:sp>
      <p:grpSp>
        <p:nvGrpSpPr>
          <p:cNvPr id="9" name="Group 27">
            <a:extLst>
              <a:ext uri="{FF2B5EF4-FFF2-40B4-BE49-F238E27FC236}">
                <a16:creationId xmlns:a16="http://schemas.microsoft.com/office/drawing/2014/main" id="{BB4CDC75-A691-4FDE-A758-6F3564F7E2BA}"/>
              </a:ext>
            </a:extLst>
          </p:cNvPr>
          <p:cNvGrpSpPr/>
          <p:nvPr/>
        </p:nvGrpSpPr>
        <p:grpSpPr>
          <a:xfrm>
            <a:off x="2639525" y="6264600"/>
            <a:ext cx="10877989" cy="2462824"/>
            <a:chOff x="-6118" y="2273094"/>
            <a:chExt cx="4367940" cy="674909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E1C4300A-41CD-4277-8E39-5CBE9147689C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9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2"/>
                  </a:solidFill>
                  <a:latin typeface="+mj-lt"/>
                </a:rPr>
                <a:t>Where:</a:t>
              </a:r>
              <a:endParaRPr lang="id-ID" sz="4000" b="1" dirty="0">
                <a:solidFill>
                  <a:schemeClr val="tx2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30">
                  <a:extLst>
                    <a:ext uri="{FF2B5EF4-FFF2-40B4-BE49-F238E27FC236}">
                      <a16:creationId xmlns:a16="http://schemas.microsoft.com/office/drawing/2014/main" id="{A7888797-B764-4E89-89B3-AECC66839ECE}"/>
                    </a:ext>
                  </a:extLst>
                </p:cNvPr>
                <p:cNvSpPr txBox="1"/>
                <p:nvPr/>
              </p:nvSpPr>
              <p:spPr>
                <a:xfrm>
                  <a:off x="-6117" y="2497033"/>
                  <a:ext cx="3749853" cy="450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571500" indent="-571500" algn="just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4000" dirty="0">
                      <a:solidFill>
                        <a:schemeClr val="accent4"/>
                      </a:solidFill>
                    </a:rPr>
                    <a:t>- Number of nouns </a:t>
                  </a:r>
                  <a14:m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4000" dirty="0">
                      <a:solidFill>
                        <a:schemeClr val="accent4"/>
                      </a:solidFill>
                    </a:rPr>
                    <a:t>in cluster </a:t>
                  </a:r>
                  <a14:m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sz="4000" dirty="0">
                    <a:solidFill>
                      <a:schemeClr val="accent4"/>
                    </a:solidFill>
                  </a:endParaRPr>
                </a:p>
                <a:p>
                  <a:pPr marL="571500" indent="-571500" algn="just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Raleway Light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Raleway Light"/>
                            </a:rPr>
                            <m:t>𝑛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Raleway Light"/>
                            </a:rPr>
                            <m:t>𝐶</m:t>
                          </m:r>
                        </m:sub>
                      </m:sSub>
                    </m:oMath>
                  </a14:m>
                  <a:r>
                    <a:rPr lang="en-US" sz="4000" dirty="0">
                      <a:solidFill>
                        <a:schemeClr val="accent4"/>
                      </a:solidFill>
                      <a:latin typeface="Raleway Light"/>
                      <a:cs typeface="Raleway Light"/>
                    </a:rPr>
                    <a:t> - Number of nouns in cluster </a:t>
                  </a:r>
                  <a14:m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Raleway Light"/>
                        </a:rPr>
                        <m:t>𝑐</m:t>
                      </m:r>
                    </m:oMath>
                  </a14:m>
                  <a:endParaRPr lang="en-US" sz="4000" dirty="0">
                    <a:solidFill>
                      <a:schemeClr val="accent4"/>
                    </a:solidFill>
                    <a:latin typeface="Raleway Light"/>
                    <a:cs typeface="Raleway Light"/>
                  </a:endParaRPr>
                </a:p>
              </p:txBody>
            </p:sp>
          </mc:Choice>
          <mc:Fallback xmlns="">
            <p:sp>
              <p:nvSpPr>
                <p:cNvPr id="11" name="TextBox 30">
                  <a:extLst>
                    <a:ext uri="{FF2B5EF4-FFF2-40B4-BE49-F238E27FC236}">
                      <a16:creationId xmlns:a16="http://schemas.microsoft.com/office/drawing/2014/main" id="{A7888797-B764-4E89-89B3-AECC66839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117" y="2497033"/>
                  <a:ext cx="3749853" cy="450970"/>
                </a:xfrm>
                <a:prstGeom prst="rect">
                  <a:avLst/>
                </a:prstGeom>
                <a:blipFill>
                  <a:blip r:embed="rId2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9">
                <a:extLst>
                  <a:ext uri="{FF2B5EF4-FFF2-40B4-BE49-F238E27FC236}">
                    <a16:creationId xmlns:a16="http://schemas.microsoft.com/office/drawing/2014/main" id="{CED82788-B021-4B14-9E97-61631E80DB53}"/>
                  </a:ext>
                </a:extLst>
              </p:cNvPr>
              <p:cNvSpPr txBox="1"/>
              <p:nvPr/>
            </p:nvSpPr>
            <p:spPr>
              <a:xfrm>
                <a:off x="2249692" y="4049561"/>
                <a:ext cx="9954414" cy="1530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𝒐𝒓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𝒆𝒂𝒄𝒉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𝒏𝒐𝒖𝒏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29">
                <a:extLst>
                  <a:ext uri="{FF2B5EF4-FFF2-40B4-BE49-F238E27FC236}">
                    <a16:creationId xmlns:a16="http://schemas.microsoft.com/office/drawing/2014/main" id="{CED82788-B021-4B14-9E97-61631E80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692" y="4049561"/>
                <a:ext cx="9954414" cy="15303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27">
            <a:extLst>
              <a:ext uri="{FF2B5EF4-FFF2-40B4-BE49-F238E27FC236}">
                <a16:creationId xmlns:a16="http://schemas.microsoft.com/office/drawing/2014/main" id="{9D433D14-F719-400D-8D21-21C905C174A7}"/>
              </a:ext>
            </a:extLst>
          </p:cNvPr>
          <p:cNvGrpSpPr/>
          <p:nvPr/>
        </p:nvGrpSpPr>
        <p:grpSpPr>
          <a:xfrm>
            <a:off x="2249692" y="9506856"/>
            <a:ext cx="8108516" cy="2842999"/>
            <a:chOff x="-6118" y="2273094"/>
            <a:chExt cx="4367940" cy="455208"/>
          </a:xfrm>
        </p:grpSpPr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F9EC756C-BA0A-4D95-862F-9BB6347BD09C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1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+mj-lt"/>
                </a:rPr>
                <a:t>Why?</a:t>
              </a:r>
              <a:endParaRPr lang="id-ID" sz="4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7" name="TextBox 30">
              <a:extLst>
                <a:ext uri="{FF2B5EF4-FFF2-40B4-BE49-F238E27FC236}">
                  <a16:creationId xmlns:a16="http://schemas.microsoft.com/office/drawing/2014/main" id="{677B0739-11A1-4CC5-8E26-93E53EAE8989}"/>
                </a:ext>
              </a:extLst>
            </p:cNvPr>
            <p:cNvSpPr txBox="1"/>
            <p:nvPr/>
          </p:nvSpPr>
          <p:spPr>
            <a:xfrm>
              <a:off x="-6117" y="2457263"/>
              <a:ext cx="4367939" cy="271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To see how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representative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of a    noun a cluster is</a:t>
              </a:r>
            </a:p>
          </p:txBody>
        </p:sp>
      </p:grpSp>
      <p:sp>
        <p:nvSpPr>
          <p:cNvPr id="18" name="TextBox 5">
            <a:extLst>
              <a:ext uri="{FF2B5EF4-FFF2-40B4-BE49-F238E27FC236}">
                <a16:creationId xmlns:a16="http://schemas.microsoft.com/office/drawing/2014/main" id="{B72FF19C-1099-4DB2-B833-FAC6DE3E31FF}"/>
              </a:ext>
            </a:extLst>
          </p:cNvPr>
          <p:cNvSpPr txBox="1"/>
          <p:nvPr/>
        </p:nvSpPr>
        <p:spPr>
          <a:xfrm>
            <a:off x="13659795" y="1948787"/>
            <a:ext cx="905536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4"/>
                </a:solidFill>
              </a:rPr>
              <a:t>Entropy of a Noun</a:t>
            </a:r>
          </a:p>
          <a:p>
            <a:pPr algn="ctr"/>
            <a:r>
              <a:rPr lang="en-US" dirty="0"/>
              <a:t> </a:t>
            </a:r>
            <a:endParaRPr lang="id-ID" sz="8000" b="1" dirty="0"/>
          </a:p>
        </p:txBody>
      </p:sp>
      <p:grpSp>
        <p:nvGrpSpPr>
          <p:cNvPr id="19" name="Group 27">
            <a:extLst>
              <a:ext uri="{FF2B5EF4-FFF2-40B4-BE49-F238E27FC236}">
                <a16:creationId xmlns:a16="http://schemas.microsoft.com/office/drawing/2014/main" id="{248C33A4-DADA-40B7-815A-91A13B197B51}"/>
              </a:ext>
            </a:extLst>
          </p:cNvPr>
          <p:cNvGrpSpPr/>
          <p:nvPr/>
        </p:nvGrpSpPr>
        <p:grpSpPr>
          <a:xfrm>
            <a:off x="13659795" y="6264600"/>
            <a:ext cx="11595193" cy="2462824"/>
            <a:chOff x="-6118" y="2273094"/>
            <a:chExt cx="4367940" cy="674909"/>
          </a:xfrm>
        </p:grpSpPr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885A2D48-379C-4E90-8035-1EA75C28BB68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9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2"/>
                  </a:solidFill>
                  <a:latin typeface="+mj-lt"/>
                </a:rPr>
                <a:t>Where:</a:t>
              </a:r>
              <a:endParaRPr lang="id-ID" sz="4000" b="1" dirty="0">
                <a:solidFill>
                  <a:schemeClr val="tx2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30">
                  <a:extLst>
                    <a:ext uri="{FF2B5EF4-FFF2-40B4-BE49-F238E27FC236}">
                      <a16:creationId xmlns:a16="http://schemas.microsoft.com/office/drawing/2014/main" id="{7897F41B-326D-45CF-95EE-312C29154222}"/>
                    </a:ext>
                  </a:extLst>
                </p:cNvPr>
                <p:cNvSpPr txBox="1"/>
                <p:nvPr/>
              </p:nvSpPr>
              <p:spPr>
                <a:xfrm>
                  <a:off x="-6117" y="2497033"/>
                  <a:ext cx="3749853" cy="450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571500" indent="-571500" algn="just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4000" dirty="0">
                      <a:solidFill>
                        <a:schemeClr val="accent4"/>
                      </a:solidFill>
                    </a:rPr>
                    <a:t>- Number of nouns </a:t>
                  </a:r>
                  <a14:m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4000" dirty="0">
                      <a:solidFill>
                        <a:schemeClr val="accent4"/>
                      </a:solidFill>
                    </a:rPr>
                    <a:t>in cluster </a:t>
                  </a:r>
                  <a14:m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en-US" sz="4000" dirty="0">
                    <a:solidFill>
                      <a:schemeClr val="accent4"/>
                    </a:solidFill>
                  </a:endParaRPr>
                </a:p>
                <a:p>
                  <a:pPr marL="571500" indent="-571500" algn="just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Raleway Light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Raleway Light"/>
                            </a:rPr>
                            <m:t>𝑛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Raleway Light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4000" dirty="0">
                      <a:solidFill>
                        <a:schemeClr val="accent4"/>
                      </a:solidFill>
                      <a:latin typeface="Raleway Light"/>
                      <a:cs typeface="Raleway Light"/>
                    </a:rPr>
                    <a:t> - Total number of nouns </a:t>
                  </a:r>
                  <a14:m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cs typeface="Raleway Light"/>
                        </a:rPr>
                        <m:t>𝑖</m:t>
                      </m:r>
                    </m:oMath>
                  </a14:m>
                  <a:endParaRPr lang="en-US" sz="4000" dirty="0">
                    <a:solidFill>
                      <a:schemeClr val="accent4"/>
                    </a:solidFill>
                    <a:latin typeface="Raleway Light"/>
                    <a:cs typeface="Raleway Light"/>
                  </a:endParaRPr>
                </a:p>
              </p:txBody>
            </p:sp>
          </mc:Choice>
          <mc:Fallback xmlns="">
            <p:sp>
              <p:nvSpPr>
                <p:cNvPr id="21" name="TextBox 30">
                  <a:extLst>
                    <a:ext uri="{FF2B5EF4-FFF2-40B4-BE49-F238E27FC236}">
                      <a16:creationId xmlns:a16="http://schemas.microsoft.com/office/drawing/2014/main" id="{7897F41B-326D-45CF-95EE-312C29154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117" y="2497033"/>
                  <a:ext cx="3749853" cy="450970"/>
                </a:xfrm>
                <a:prstGeom prst="rect">
                  <a:avLst/>
                </a:prstGeom>
                <a:blipFill>
                  <a:blip r:embed="rId4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9">
                <a:extLst>
                  <a:ext uri="{FF2B5EF4-FFF2-40B4-BE49-F238E27FC236}">
                    <a16:creationId xmlns:a16="http://schemas.microsoft.com/office/drawing/2014/main" id="{4E49A744-320E-49C5-8460-0263A90FD5C9}"/>
                  </a:ext>
                </a:extLst>
              </p:cNvPr>
              <p:cNvSpPr txBox="1"/>
              <p:nvPr/>
            </p:nvSpPr>
            <p:spPr>
              <a:xfrm>
                <a:off x="13517511" y="4049561"/>
                <a:ext cx="9954414" cy="1530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𝒐𝒓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𝒆𝒂𝒄𝒉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𝒄𝒍𝒖𝒔𝒕𝒆𝒓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TextBox 29">
                <a:extLst>
                  <a:ext uri="{FF2B5EF4-FFF2-40B4-BE49-F238E27FC236}">
                    <a16:creationId xmlns:a16="http://schemas.microsoft.com/office/drawing/2014/main" id="{4E49A744-320E-49C5-8460-0263A90F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7511" y="4049561"/>
                <a:ext cx="9954414" cy="1530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7">
            <a:extLst>
              <a:ext uri="{FF2B5EF4-FFF2-40B4-BE49-F238E27FC236}">
                <a16:creationId xmlns:a16="http://schemas.microsoft.com/office/drawing/2014/main" id="{A1F49B11-CAEB-40B4-9A3A-E3C14262FBCC}"/>
              </a:ext>
            </a:extLst>
          </p:cNvPr>
          <p:cNvGrpSpPr/>
          <p:nvPr/>
        </p:nvGrpSpPr>
        <p:grpSpPr>
          <a:xfrm>
            <a:off x="14133219" y="9506856"/>
            <a:ext cx="8108516" cy="2842999"/>
            <a:chOff x="-6118" y="2273094"/>
            <a:chExt cx="4367940" cy="455208"/>
          </a:xfrm>
        </p:grpSpPr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AB9872E9-E876-4FDB-8748-7AB4F8527D4A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1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+mj-lt"/>
                </a:rPr>
                <a:t>Why?</a:t>
              </a:r>
              <a:endParaRPr lang="id-ID" sz="4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5" name="TextBox 30">
              <a:extLst>
                <a:ext uri="{FF2B5EF4-FFF2-40B4-BE49-F238E27FC236}">
                  <a16:creationId xmlns:a16="http://schemas.microsoft.com/office/drawing/2014/main" id="{03132867-7041-45CB-9CDC-508895520977}"/>
                </a:ext>
              </a:extLst>
            </p:cNvPr>
            <p:cNvSpPr txBox="1"/>
            <p:nvPr/>
          </p:nvSpPr>
          <p:spPr>
            <a:xfrm>
              <a:off x="-6117" y="2457263"/>
              <a:ext cx="4367939" cy="271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To see if the noun is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distributed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in different 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9400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>
            <a:extLst>
              <a:ext uri="{FF2B5EF4-FFF2-40B4-BE49-F238E27FC236}">
                <a16:creationId xmlns:a16="http://schemas.microsoft.com/office/drawing/2014/main" id="{A002C03D-6D20-4180-8732-60777898155E}"/>
              </a:ext>
            </a:extLst>
          </p:cNvPr>
          <p:cNvSpPr txBox="1"/>
          <p:nvPr/>
        </p:nvSpPr>
        <p:spPr>
          <a:xfrm>
            <a:off x="7459854" y="1745075"/>
            <a:ext cx="948856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4"/>
                </a:solidFill>
              </a:rPr>
              <a:t>Let’s take a look - 1</a:t>
            </a:r>
          </a:p>
          <a:p>
            <a:pPr algn="ctr"/>
            <a:r>
              <a:rPr lang="en-US" dirty="0"/>
              <a:t> </a:t>
            </a:r>
            <a:endParaRPr lang="id-ID" sz="8000" b="1" dirty="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0547A67-D7DF-4B16-8DC8-8F76749B0AB2}"/>
              </a:ext>
            </a:extLst>
          </p:cNvPr>
          <p:cNvSpPr txBox="1"/>
          <p:nvPr/>
        </p:nvSpPr>
        <p:spPr>
          <a:xfrm>
            <a:off x="10890702" y="660581"/>
            <a:ext cx="2626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</a:p>
        </p:txBody>
      </p:sp>
      <p:grpSp>
        <p:nvGrpSpPr>
          <p:cNvPr id="12" name="Group 27">
            <a:extLst>
              <a:ext uri="{FF2B5EF4-FFF2-40B4-BE49-F238E27FC236}">
                <a16:creationId xmlns:a16="http://schemas.microsoft.com/office/drawing/2014/main" id="{9D433D14-F719-400D-8D21-21C905C174A7}"/>
              </a:ext>
            </a:extLst>
          </p:cNvPr>
          <p:cNvGrpSpPr/>
          <p:nvPr/>
        </p:nvGrpSpPr>
        <p:grpSpPr>
          <a:xfrm>
            <a:off x="3182555" y="8825163"/>
            <a:ext cx="11100376" cy="3362036"/>
            <a:chOff x="-6118" y="2318115"/>
            <a:chExt cx="4367940" cy="538314"/>
          </a:xfrm>
        </p:grpSpPr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F9EC756C-BA0A-4D95-862F-9BB6347BD09C}"/>
                </a:ext>
              </a:extLst>
            </p:cNvPr>
            <p:cNvSpPr txBox="1"/>
            <p:nvPr/>
          </p:nvSpPr>
          <p:spPr>
            <a:xfrm>
              <a:off x="-6118" y="2318115"/>
              <a:ext cx="4367940" cy="11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4"/>
                  </a:solidFill>
                  <a:latin typeface="+mj-lt"/>
                </a:rPr>
                <a:t>Applications:</a:t>
              </a:r>
              <a:endParaRPr lang="id-ID" sz="40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17" name="TextBox 30">
              <a:extLst>
                <a:ext uri="{FF2B5EF4-FFF2-40B4-BE49-F238E27FC236}">
                  <a16:creationId xmlns:a16="http://schemas.microsoft.com/office/drawing/2014/main" id="{677B0739-11A1-4CC5-8E26-93E53EAE8989}"/>
                </a:ext>
              </a:extLst>
            </p:cNvPr>
            <p:cNvSpPr txBox="1"/>
            <p:nvPr/>
          </p:nvSpPr>
          <p:spPr>
            <a:xfrm>
              <a:off x="-6117" y="2457263"/>
              <a:ext cx="4367939" cy="39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Targeted advertisements</a:t>
              </a:r>
            </a:p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Labeling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of users with their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interests</a:t>
              </a:r>
            </a:p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Store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places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that users visit</a:t>
              </a:r>
            </a:p>
          </p:txBody>
        </p: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D64081E9-C47C-4458-885F-DE53978F3589}"/>
              </a:ext>
            </a:extLst>
          </p:cNvPr>
          <p:cNvSpPr txBox="1"/>
          <p:nvPr/>
        </p:nvSpPr>
        <p:spPr>
          <a:xfrm>
            <a:off x="3182558" y="4315988"/>
            <a:ext cx="88101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Cluster: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67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Size: </a:t>
            </a:r>
            <a:r>
              <a:rPr lang="en-US" sz="4000" b="1" dirty="0">
                <a:solidFill>
                  <a:schemeClr val="accent4"/>
                </a:solidFill>
              </a:rPr>
              <a:t>5192 tweets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Most frequent Noun: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I’m</a:t>
            </a:r>
            <a:r>
              <a:rPr lang="en-US" sz="4000" b="1" dirty="0">
                <a:solidFill>
                  <a:schemeClr val="tx2"/>
                </a:solidFill>
                <a:latin typeface="+mj-lt"/>
              </a:rPr>
              <a:t> 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Frequency: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97.5%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Cluster entropy: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0.76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Noun entropy: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1.60</a:t>
            </a:r>
            <a:endParaRPr lang="id-ID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2BE8503E-AAB2-4792-88B1-05F4CB308B68}"/>
              </a:ext>
            </a:extLst>
          </p:cNvPr>
          <p:cNvSpPr txBox="1"/>
          <p:nvPr/>
        </p:nvSpPr>
        <p:spPr>
          <a:xfrm>
            <a:off x="11643590" y="4300848"/>
            <a:ext cx="10609647" cy="45243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</a:rPr>
              <a:t>SAMPLE TWEETS</a:t>
            </a:r>
          </a:p>
          <a:p>
            <a:endParaRPr lang="en-US" sz="3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I'm at </a:t>
            </a:r>
            <a:r>
              <a:rPr lang="en-US" sz="3200" b="1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Rivercenter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Mall in San Antonio, TX </a:t>
            </a: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I'm at Southwest Plaza Mall in Littleton, CO</a:t>
            </a: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I'm at @</a:t>
            </a:r>
            <a:r>
              <a:rPr lang="en-US" sz="3200" b="1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BangSalonDc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in Washington, DC </a:t>
            </a: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I'm at @</a:t>
            </a:r>
            <a:r>
              <a:rPr lang="en-US" sz="3200" b="1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UnderArmour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Brand House in Baltimore, MD I'm at park place diner in Lansdale, PA </a:t>
            </a: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I'm at @PetSmart in Southfield, MI </a:t>
            </a: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I'm at 6PACK in Queens, NY</a:t>
            </a:r>
            <a:endParaRPr lang="id-ID" sz="3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89944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>
            <a:extLst>
              <a:ext uri="{FF2B5EF4-FFF2-40B4-BE49-F238E27FC236}">
                <a16:creationId xmlns:a16="http://schemas.microsoft.com/office/drawing/2014/main" id="{A002C03D-6D20-4180-8732-60777898155E}"/>
              </a:ext>
            </a:extLst>
          </p:cNvPr>
          <p:cNvSpPr txBox="1"/>
          <p:nvPr/>
        </p:nvSpPr>
        <p:spPr>
          <a:xfrm>
            <a:off x="7459854" y="1745075"/>
            <a:ext cx="948856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4"/>
                </a:solidFill>
              </a:rPr>
              <a:t>Let’s take a look - 2</a:t>
            </a:r>
          </a:p>
          <a:p>
            <a:pPr algn="ctr"/>
            <a:r>
              <a:rPr lang="en-US" dirty="0"/>
              <a:t> </a:t>
            </a:r>
            <a:endParaRPr lang="id-ID" sz="8000" b="1" dirty="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0547A67-D7DF-4B16-8DC8-8F76749B0AB2}"/>
              </a:ext>
            </a:extLst>
          </p:cNvPr>
          <p:cNvSpPr txBox="1"/>
          <p:nvPr/>
        </p:nvSpPr>
        <p:spPr>
          <a:xfrm>
            <a:off x="10890702" y="660581"/>
            <a:ext cx="2626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</a:p>
        </p:txBody>
      </p:sp>
      <p:grpSp>
        <p:nvGrpSpPr>
          <p:cNvPr id="12" name="Group 27">
            <a:extLst>
              <a:ext uri="{FF2B5EF4-FFF2-40B4-BE49-F238E27FC236}">
                <a16:creationId xmlns:a16="http://schemas.microsoft.com/office/drawing/2014/main" id="{9D433D14-F719-400D-8D21-21C905C174A7}"/>
              </a:ext>
            </a:extLst>
          </p:cNvPr>
          <p:cNvGrpSpPr/>
          <p:nvPr/>
        </p:nvGrpSpPr>
        <p:grpSpPr>
          <a:xfrm>
            <a:off x="3182560" y="9604640"/>
            <a:ext cx="13989877" cy="2489060"/>
            <a:chOff x="-6117" y="2329765"/>
            <a:chExt cx="4367940" cy="398537"/>
          </a:xfrm>
        </p:grpSpPr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F9EC756C-BA0A-4D95-862F-9BB6347BD09C}"/>
                </a:ext>
              </a:extLst>
            </p:cNvPr>
            <p:cNvSpPr txBox="1"/>
            <p:nvPr/>
          </p:nvSpPr>
          <p:spPr>
            <a:xfrm>
              <a:off x="-6117" y="2329765"/>
              <a:ext cx="4367940" cy="11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4"/>
                  </a:solidFill>
                  <a:latin typeface="+mj-lt"/>
                </a:rPr>
                <a:t>Applications:</a:t>
              </a:r>
              <a:endParaRPr lang="id-ID" sz="40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17" name="TextBox 30">
              <a:extLst>
                <a:ext uri="{FF2B5EF4-FFF2-40B4-BE49-F238E27FC236}">
                  <a16:creationId xmlns:a16="http://schemas.microsoft.com/office/drawing/2014/main" id="{677B0739-11A1-4CC5-8E26-93E53EAE8989}"/>
                </a:ext>
              </a:extLst>
            </p:cNvPr>
            <p:cNvSpPr txBox="1"/>
            <p:nvPr/>
          </p:nvSpPr>
          <p:spPr>
            <a:xfrm>
              <a:off x="-6117" y="2457263"/>
              <a:ext cx="4367939" cy="271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Find people who are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looking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for a job or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offering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one</a:t>
              </a:r>
            </a:p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Make a list of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available jobs</a:t>
              </a:r>
              <a:endParaRPr lang="en-US" sz="4000" dirty="0">
                <a:latin typeface="Raleway Light"/>
                <a:cs typeface="Raleway Light"/>
              </a:endParaRPr>
            </a:p>
          </p:txBody>
        </p: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D64081E9-C47C-4458-885F-DE53978F3589}"/>
              </a:ext>
            </a:extLst>
          </p:cNvPr>
          <p:cNvSpPr txBox="1"/>
          <p:nvPr/>
        </p:nvSpPr>
        <p:spPr>
          <a:xfrm>
            <a:off x="3182557" y="3980495"/>
            <a:ext cx="109723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Cluster: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147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Size: </a:t>
            </a:r>
            <a:r>
              <a:rPr lang="en-US" sz="4000" b="1" dirty="0">
                <a:solidFill>
                  <a:schemeClr val="accent4"/>
                </a:solidFill>
              </a:rPr>
              <a:t>31228 tweets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Most frequent Noun: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 #Jobs 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Frequency: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71.68%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Cluster entropy: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1.01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Noun entropy: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0.27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Other frequent Nouns: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#Job, #</a:t>
            </a:r>
            <a:r>
              <a:rPr lang="en-US" sz="4000" b="1" dirty="0" err="1">
                <a:solidFill>
                  <a:schemeClr val="accent4"/>
                </a:solidFill>
                <a:latin typeface="+mj-lt"/>
              </a:rPr>
              <a:t>CareerArc</a:t>
            </a:r>
            <a:endParaRPr lang="en-US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2BE8503E-AAB2-4792-88B1-05F4CB308B68}"/>
              </a:ext>
            </a:extLst>
          </p:cNvPr>
          <p:cNvSpPr txBox="1"/>
          <p:nvPr/>
        </p:nvSpPr>
        <p:spPr>
          <a:xfrm>
            <a:off x="13307540" y="3327688"/>
            <a:ext cx="10609647" cy="69865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</a:rPr>
              <a:t>SAMPLE TWEETS</a:t>
            </a:r>
          </a:p>
          <a:p>
            <a:endParaRPr lang="en-US" sz="3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Want to work at CVS Health? We're #hiring in #Denton, TX! Click for details: https://t.co/65C1Pz8R3C #Retail #Job #Jobs #</a:t>
            </a:r>
            <a:r>
              <a:rPr lang="en-US" sz="3200" b="1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CareerArc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</a:p>
          <a:p>
            <a:endParaRPr lang="en-US" sz="3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#IT #Job alert: Senior Infrastructure Provisioning Coordinator | Genuine Parts NAPA | #Atlanta, GA https://t.co/FbwrHkOxwA #Jobs #Hiring </a:t>
            </a:r>
          </a:p>
          <a:p>
            <a:endParaRPr lang="en-US" sz="3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Want to work in #McLean, VA? View our latest opening: https://t.co/v5DDZ5PSqR #Healthcare #Job #Jobs #Hiring #</a:t>
            </a:r>
            <a:r>
              <a:rPr lang="en-US" sz="3200" b="1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CareerArc</a:t>
            </a:r>
            <a:endParaRPr lang="en-US" sz="3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0892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346970" y="3170907"/>
            <a:ext cx="6449776" cy="4134855"/>
            <a:chOff x="-6117" y="2293798"/>
            <a:chExt cx="3749853" cy="930269"/>
          </a:xfrm>
        </p:grpSpPr>
        <p:sp>
          <p:nvSpPr>
            <p:cNvPr id="30" name="TextBox 29"/>
            <p:cNvSpPr txBox="1"/>
            <p:nvPr/>
          </p:nvSpPr>
          <p:spPr>
            <a:xfrm>
              <a:off x="1387724" y="2293798"/>
              <a:ext cx="1069086" cy="173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4"/>
                  </a:solidFill>
                  <a:latin typeface="+mj-lt"/>
                </a:rPr>
                <a:t>What?</a:t>
              </a:r>
              <a:endParaRPr lang="id-ID" sz="44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6117" y="2497033"/>
              <a:ext cx="3749853" cy="72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BR" sz="4000" b="1" dirty="0">
                  <a:solidFill>
                    <a:schemeClr val="accent2"/>
                  </a:solidFill>
                  <a:latin typeface="Raleway Light"/>
                  <a:cs typeface="Raleway Light"/>
                </a:rPr>
                <a:t>Habits</a:t>
              </a:r>
            </a:p>
            <a:p>
              <a:pPr marL="342900" indent="-3429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BR" sz="4000" b="1" dirty="0">
                  <a:solidFill>
                    <a:schemeClr val="accent2"/>
                  </a:solidFill>
                  <a:latin typeface="Raleway Light"/>
                  <a:cs typeface="Raleway Light"/>
                </a:rPr>
                <a:t>Interests</a:t>
              </a:r>
            </a:p>
            <a:p>
              <a:pPr marL="342900" indent="-3429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BR" sz="4000" b="1" dirty="0">
                  <a:solidFill>
                    <a:schemeClr val="accent2"/>
                  </a:solidFill>
                  <a:latin typeface="Raleway Light"/>
                  <a:cs typeface="Raleway Light"/>
                </a:rPr>
                <a:t>Likes</a:t>
              </a:r>
            </a:p>
            <a:p>
              <a:pPr marL="342900" indent="-3429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BR" sz="4000" b="1" dirty="0">
                  <a:solidFill>
                    <a:schemeClr val="accent2"/>
                  </a:solidFill>
                  <a:latin typeface="Raleway Light"/>
                  <a:cs typeface="Raleway Light"/>
                </a:rPr>
                <a:t>Dislikes</a:t>
              </a:r>
              <a:endParaRPr lang="en-US" sz="4000" b="1" dirty="0">
                <a:solidFill>
                  <a:schemeClr val="accent2"/>
                </a:solidFill>
                <a:latin typeface="Raleway Light"/>
                <a:cs typeface="Raleway Light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4908364" y="1270537"/>
            <a:ext cx="145892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Learn about users through </a:t>
            </a:r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data</a:t>
            </a:r>
          </a:p>
        </p:txBody>
      </p:sp>
      <p:grpSp>
        <p:nvGrpSpPr>
          <p:cNvPr id="93" name="Group 27">
            <a:extLst>
              <a:ext uri="{FF2B5EF4-FFF2-40B4-BE49-F238E27FC236}">
                <a16:creationId xmlns:a16="http://schemas.microsoft.com/office/drawing/2014/main" id="{E8D00837-47E4-45C2-9C4B-47F73AF11EBA}"/>
              </a:ext>
            </a:extLst>
          </p:cNvPr>
          <p:cNvGrpSpPr/>
          <p:nvPr/>
        </p:nvGrpSpPr>
        <p:grpSpPr>
          <a:xfrm>
            <a:off x="1925244" y="7995173"/>
            <a:ext cx="7477121" cy="3956132"/>
            <a:chOff x="-6117" y="2310099"/>
            <a:chExt cx="3749853" cy="992327"/>
          </a:xfrm>
        </p:grpSpPr>
        <p:sp>
          <p:nvSpPr>
            <p:cNvPr id="94" name="TextBox 29">
              <a:extLst>
                <a:ext uri="{FF2B5EF4-FFF2-40B4-BE49-F238E27FC236}">
                  <a16:creationId xmlns:a16="http://schemas.microsoft.com/office/drawing/2014/main" id="{B6D4D944-57F2-4B8C-BAA7-12B9A911C3E8}"/>
                </a:ext>
              </a:extLst>
            </p:cNvPr>
            <p:cNvSpPr txBox="1"/>
            <p:nvPr/>
          </p:nvSpPr>
          <p:spPr>
            <a:xfrm>
              <a:off x="1493203" y="2310099"/>
              <a:ext cx="1194468" cy="19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accent4"/>
                  </a:solidFill>
                  <a:latin typeface="+mj-lt"/>
                </a:rPr>
                <a:t>Why?</a:t>
              </a:r>
              <a:endParaRPr lang="id-ID" sz="44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95" name="TextBox 30">
              <a:extLst>
                <a:ext uri="{FF2B5EF4-FFF2-40B4-BE49-F238E27FC236}">
                  <a16:creationId xmlns:a16="http://schemas.microsoft.com/office/drawing/2014/main" id="{C575EDD2-DCE1-4B0F-A073-C0657A7271CE}"/>
                </a:ext>
              </a:extLst>
            </p:cNvPr>
            <p:cNvSpPr txBox="1"/>
            <p:nvPr/>
          </p:nvSpPr>
          <p:spPr>
            <a:xfrm>
              <a:off x="-6117" y="2497033"/>
              <a:ext cx="3749853" cy="80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BR" sz="4000" b="1" dirty="0">
                  <a:solidFill>
                    <a:schemeClr val="accent2"/>
                  </a:solidFill>
                  <a:latin typeface="Raleway Light"/>
                  <a:cs typeface="Raleway Light"/>
                </a:rPr>
                <a:t>Users’ groups</a:t>
              </a:r>
            </a:p>
            <a:p>
              <a:pPr marL="342900" indent="-3429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BR" sz="4000" b="1" dirty="0">
                  <a:solidFill>
                    <a:schemeClr val="accent2"/>
                  </a:solidFill>
                  <a:latin typeface="Raleway Light"/>
                  <a:cs typeface="Raleway Light"/>
                </a:rPr>
                <a:t>Sell Targeted Advertisements </a:t>
              </a:r>
            </a:p>
            <a:p>
              <a:pPr marL="342900" indent="-342900" algn="ctr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BR" sz="4000" b="1" dirty="0">
                  <a:solidFill>
                    <a:schemeClr val="accent2"/>
                  </a:solidFill>
                  <a:latin typeface="Raleway Light"/>
                  <a:cs typeface="Raleway Light"/>
                </a:rPr>
                <a:t>Discover new trends</a:t>
              </a: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6CA53C46-CC20-4713-9B85-9E0D2B4B01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164" y="2593976"/>
            <a:ext cx="6855320" cy="514149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5D3B229-9923-4564-924C-7C3A6317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886" y="3227693"/>
            <a:ext cx="5494138" cy="46072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7C49C9B-D76B-4946-BE2C-B02FCBC793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883" y="8306709"/>
            <a:ext cx="7856417" cy="44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60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>
            <a:extLst>
              <a:ext uri="{FF2B5EF4-FFF2-40B4-BE49-F238E27FC236}">
                <a16:creationId xmlns:a16="http://schemas.microsoft.com/office/drawing/2014/main" id="{A002C03D-6D20-4180-8732-60777898155E}"/>
              </a:ext>
            </a:extLst>
          </p:cNvPr>
          <p:cNvSpPr txBox="1"/>
          <p:nvPr/>
        </p:nvSpPr>
        <p:spPr>
          <a:xfrm>
            <a:off x="7459854" y="1745075"/>
            <a:ext cx="948856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4"/>
                </a:solidFill>
              </a:rPr>
              <a:t>Let’s take a look - 3</a:t>
            </a:r>
          </a:p>
          <a:p>
            <a:pPr algn="ctr"/>
            <a:r>
              <a:rPr lang="en-US" dirty="0"/>
              <a:t> </a:t>
            </a:r>
            <a:endParaRPr lang="id-ID" sz="8000" b="1" dirty="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0547A67-D7DF-4B16-8DC8-8F76749B0AB2}"/>
              </a:ext>
            </a:extLst>
          </p:cNvPr>
          <p:cNvSpPr txBox="1"/>
          <p:nvPr/>
        </p:nvSpPr>
        <p:spPr>
          <a:xfrm>
            <a:off x="10890702" y="660581"/>
            <a:ext cx="2626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</a:p>
        </p:txBody>
      </p:sp>
      <p:grpSp>
        <p:nvGrpSpPr>
          <p:cNvPr id="12" name="Group 27">
            <a:extLst>
              <a:ext uri="{FF2B5EF4-FFF2-40B4-BE49-F238E27FC236}">
                <a16:creationId xmlns:a16="http://schemas.microsoft.com/office/drawing/2014/main" id="{9D433D14-F719-400D-8D21-21C905C174A7}"/>
              </a:ext>
            </a:extLst>
          </p:cNvPr>
          <p:cNvGrpSpPr/>
          <p:nvPr/>
        </p:nvGrpSpPr>
        <p:grpSpPr>
          <a:xfrm>
            <a:off x="3182557" y="9061875"/>
            <a:ext cx="13989877" cy="3289276"/>
            <a:chOff x="-6118" y="2329765"/>
            <a:chExt cx="4367940" cy="526664"/>
          </a:xfrm>
        </p:grpSpPr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F9EC756C-BA0A-4D95-862F-9BB6347BD09C}"/>
                </a:ext>
              </a:extLst>
            </p:cNvPr>
            <p:cNvSpPr txBox="1"/>
            <p:nvPr/>
          </p:nvSpPr>
          <p:spPr>
            <a:xfrm>
              <a:off x="-6118" y="2329765"/>
              <a:ext cx="4367940" cy="11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4"/>
                  </a:solidFill>
                  <a:latin typeface="+mj-lt"/>
                </a:rPr>
                <a:t>Applications:</a:t>
              </a:r>
              <a:endParaRPr lang="id-ID" sz="40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17" name="TextBox 30">
              <a:extLst>
                <a:ext uri="{FF2B5EF4-FFF2-40B4-BE49-F238E27FC236}">
                  <a16:creationId xmlns:a16="http://schemas.microsoft.com/office/drawing/2014/main" id="{677B0739-11A1-4CC5-8E26-93E53EAE8989}"/>
                </a:ext>
              </a:extLst>
            </p:cNvPr>
            <p:cNvSpPr txBox="1"/>
            <p:nvPr/>
          </p:nvSpPr>
          <p:spPr>
            <a:xfrm>
              <a:off x="-6117" y="2457263"/>
              <a:ext cx="4367939" cy="39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Labeling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of users with their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interests</a:t>
              </a:r>
            </a:p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Store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places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that users visit</a:t>
              </a:r>
            </a:p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Get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information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about their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Instagram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account</a:t>
              </a:r>
            </a:p>
          </p:txBody>
        </p: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D64081E9-C47C-4458-885F-DE53978F3589}"/>
              </a:ext>
            </a:extLst>
          </p:cNvPr>
          <p:cNvSpPr txBox="1"/>
          <p:nvPr/>
        </p:nvSpPr>
        <p:spPr>
          <a:xfrm>
            <a:off x="3182558" y="3980495"/>
            <a:ext cx="87222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Cluster: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83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Size: </a:t>
            </a:r>
            <a:r>
              <a:rPr lang="en-US" sz="4000" b="1" dirty="0">
                <a:solidFill>
                  <a:schemeClr val="accent4"/>
                </a:solidFill>
              </a:rPr>
              <a:t>3629 tweets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Most frequent Noun: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photo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Frequency: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49%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Cluster entropy: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0.66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Noun entropy: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0.57</a:t>
            </a:r>
          </a:p>
          <a:p>
            <a:r>
              <a:rPr lang="en-US" sz="4000" b="1" dirty="0">
                <a:solidFill>
                  <a:schemeClr val="tx2"/>
                </a:solidFill>
                <a:latin typeface="+mj-lt"/>
              </a:rPr>
              <a:t>Links: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>
                <a:solidFill>
                  <a:schemeClr val="accent4"/>
                </a:solidFill>
                <a:latin typeface="+mj-lt"/>
              </a:rPr>
              <a:t>most point to Instagram</a:t>
            </a:r>
            <a:endParaRPr lang="id-ID" sz="40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2BE8503E-AAB2-4792-88B1-05F4CB308B68}"/>
              </a:ext>
            </a:extLst>
          </p:cNvPr>
          <p:cNvSpPr txBox="1"/>
          <p:nvPr/>
        </p:nvSpPr>
        <p:spPr>
          <a:xfrm>
            <a:off x="13008601" y="3876009"/>
            <a:ext cx="10609647" cy="69865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+mj-lt"/>
              </a:rPr>
              <a:t>SAMPLE TWEETS</a:t>
            </a:r>
          </a:p>
          <a:p>
            <a:endParaRPr lang="en-US" sz="3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Just posted a photo @ Randolph-Macon College https://t.co/QL5iXtXhfx </a:t>
            </a:r>
          </a:p>
          <a:p>
            <a:endParaRPr lang="en-US" sz="3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On the lake Tahoe in Sierra Nevada with a paddleboard. Photo by @</a:t>
            </a:r>
            <a:r>
              <a:rPr lang="en-US" sz="3200" b="1" dirty="0" err="1">
                <a:solidFill>
                  <a:schemeClr val="bg1">
                    <a:lumMod val="85000"/>
                  </a:schemeClr>
                </a:solidFill>
                <a:latin typeface="+mj-lt"/>
              </a:rPr>
              <a:t>standup_paddle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#lake… https://t.co/e8iC0UhyIF </a:t>
            </a:r>
          </a:p>
          <a:p>
            <a:endParaRPr lang="en-US" sz="3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Just posted a photo @ Grand Canyon Skywalk https://t.co/qgruAKCPVY </a:t>
            </a:r>
          </a:p>
          <a:p>
            <a:endParaRPr lang="en-US" sz="3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Just posted a photo @ San Antonio, Texas https://t.co/9SH5PCoUFH</a:t>
            </a:r>
          </a:p>
        </p:txBody>
      </p:sp>
    </p:spTree>
    <p:extLst>
      <p:ext uri="{BB962C8B-B14F-4D97-AF65-F5344CB8AC3E}">
        <p14:creationId xmlns:p14="http://schemas.microsoft.com/office/powerpoint/2010/main" val="4019957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>
            <a:extLst>
              <a:ext uri="{FF2B5EF4-FFF2-40B4-BE49-F238E27FC236}">
                <a16:creationId xmlns:a16="http://schemas.microsoft.com/office/drawing/2014/main" id="{A002C03D-6D20-4180-8732-60777898155E}"/>
              </a:ext>
            </a:extLst>
          </p:cNvPr>
          <p:cNvSpPr txBox="1"/>
          <p:nvPr/>
        </p:nvSpPr>
        <p:spPr>
          <a:xfrm>
            <a:off x="7511120" y="1745075"/>
            <a:ext cx="938603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4"/>
                </a:solidFill>
              </a:rPr>
              <a:t>How to improve it?</a:t>
            </a:r>
          </a:p>
          <a:p>
            <a:pPr algn="ctr"/>
            <a:r>
              <a:rPr lang="en-US" dirty="0"/>
              <a:t> </a:t>
            </a:r>
            <a:endParaRPr lang="id-ID" sz="8000" b="1" dirty="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0547A67-D7DF-4B16-8DC8-8F76749B0AB2}"/>
              </a:ext>
            </a:extLst>
          </p:cNvPr>
          <p:cNvSpPr txBox="1"/>
          <p:nvPr/>
        </p:nvSpPr>
        <p:spPr>
          <a:xfrm>
            <a:off x="10890702" y="660581"/>
            <a:ext cx="2626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Raleway" charset="0"/>
                <a:ea typeface="Raleway" charset="0"/>
                <a:cs typeface="Raleway" charset="0"/>
              </a:rPr>
              <a:t>RESULTS</a:t>
            </a:r>
          </a:p>
        </p:txBody>
      </p:sp>
      <p:grpSp>
        <p:nvGrpSpPr>
          <p:cNvPr id="12" name="Group 27">
            <a:extLst>
              <a:ext uri="{FF2B5EF4-FFF2-40B4-BE49-F238E27FC236}">
                <a16:creationId xmlns:a16="http://schemas.microsoft.com/office/drawing/2014/main" id="{9D433D14-F719-400D-8D21-21C905C174A7}"/>
              </a:ext>
            </a:extLst>
          </p:cNvPr>
          <p:cNvGrpSpPr/>
          <p:nvPr/>
        </p:nvGrpSpPr>
        <p:grpSpPr>
          <a:xfrm>
            <a:off x="3182561" y="4189441"/>
            <a:ext cx="16989107" cy="2842998"/>
            <a:chOff x="-6118" y="2273094"/>
            <a:chExt cx="4367940" cy="455208"/>
          </a:xfrm>
        </p:grpSpPr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F9EC756C-BA0A-4D95-862F-9BB6347BD09C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1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4"/>
                  </a:solidFill>
                  <a:latin typeface="+mj-lt"/>
                </a:rPr>
                <a:t>Improve tweets pre-processing:</a:t>
              </a:r>
              <a:endParaRPr lang="id-ID" sz="40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17" name="TextBox 30">
              <a:extLst>
                <a:ext uri="{FF2B5EF4-FFF2-40B4-BE49-F238E27FC236}">
                  <a16:creationId xmlns:a16="http://schemas.microsoft.com/office/drawing/2014/main" id="{677B0739-11A1-4CC5-8E26-93E53EAE8989}"/>
                </a:ext>
              </a:extLst>
            </p:cNvPr>
            <p:cNvSpPr txBox="1"/>
            <p:nvPr/>
          </p:nvSpPr>
          <p:spPr>
            <a:xfrm>
              <a:off x="-6117" y="2457263"/>
              <a:ext cx="4367939" cy="271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Transform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similar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nouns into a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single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noun (#</a:t>
              </a:r>
              <a:r>
                <a:rPr lang="en-US" sz="4000" dirty="0" err="1">
                  <a:solidFill>
                    <a:schemeClr val="accent4"/>
                  </a:solidFill>
                  <a:latin typeface="Raleway Light"/>
                  <a:cs typeface="Raleway Light"/>
                </a:rPr>
                <a:t>job,#jobs,#Job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 -&gt; #job) </a:t>
              </a:r>
            </a:p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Substitute word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abbreviations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with their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extended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form (w/ -&gt; with)</a:t>
              </a:r>
            </a:p>
          </p:txBody>
        </p:sp>
      </p:grpSp>
      <p:grpSp>
        <p:nvGrpSpPr>
          <p:cNvPr id="9" name="Group 27">
            <a:extLst>
              <a:ext uri="{FF2B5EF4-FFF2-40B4-BE49-F238E27FC236}">
                <a16:creationId xmlns:a16="http://schemas.microsoft.com/office/drawing/2014/main" id="{30EFD597-7CF3-41BE-BCEA-9F5E7A35D7BC}"/>
              </a:ext>
            </a:extLst>
          </p:cNvPr>
          <p:cNvGrpSpPr/>
          <p:nvPr/>
        </p:nvGrpSpPr>
        <p:grpSpPr>
          <a:xfrm>
            <a:off x="3182565" y="7494559"/>
            <a:ext cx="18031515" cy="2842998"/>
            <a:chOff x="-6118" y="2273094"/>
            <a:chExt cx="4367940" cy="455208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2603DD43-6524-4238-A64E-78121C15756E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1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4"/>
                  </a:solidFill>
                  <a:latin typeface="+mj-lt"/>
                </a:rPr>
                <a:t>Evaluation:</a:t>
              </a:r>
              <a:endParaRPr lang="id-ID" sz="40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11" name="TextBox 30">
              <a:extLst>
                <a:ext uri="{FF2B5EF4-FFF2-40B4-BE49-F238E27FC236}">
                  <a16:creationId xmlns:a16="http://schemas.microsoft.com/office/drawing/2014/main" id="{96CB82FB-F8B3-42B5-86D3-DD437942026D}"/>
                </a:ext>
              </a:extLst>
            </p:cNvPr>
            <p:cNvSpPr txBox="1"/>
            <p:nvPr/>
          </p:nvSpPr>
          <p:spPr>
            <a:xfrm>
              <a:off x="-6117" y="2457263"/>
              <a:ext cx="4367939" cy="271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Merge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together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tx2"/>
                  </a:solidFill>
                  <a:latin typeface="Raleway Light"/>
                  <a:cs typeface="Raleway Light"/>
                </a:rPr>
                <a:t>similar</a:t>
              </a:r>
              <a:r>
                <a:rPr lang="en-US" sz="4000" dirty="0">
                  <a:latin typeface="Raleway Light"/>
                  <a:cs typeface="Raleway Light"/>
                </a:rPr>
                <a:t> </a:t>
              </a: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clusters</a:t>
              </a:r>
            </a:p>
            <a:p>
              <a:pPr marL="571500" indent="-5715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Repeat the entire process on clusters that don’t contain a frequent 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6572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8H0UdTsvRFqe03hZkNJr_New York - On the rock - Empire State Build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2216152" y="-1341940"/>
            <a:ext cx="28809954" cy="16495021"/>
          </a:xfrm>
          <a:prstGeom prst="rect">
            <a:avLst/>
          </a:prstGeom>
          <a:solidFill>
            <a:srgbClr val="212A33">
              <a:alpha val="7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Open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7422" y="4352698"/>
            <a:ext cx="17016670" cy="1892838"/>
          </a:xfrm>
          <a:prstGeom prst="rect">
            <a:avLst/>
          </a:prstGeom>
          <a:noFill/>
        </p:spPr>
        <p:txBody>
          <a:bodyPr wrap="none" lIns="243852" tIns="121926" rIns="243852" bIns="121926" rtlCol="0">
            <a:spAutoFit/>
          </a:bodyPr>
          <a:lstStyle/>
          <a:p>
            <a:pPr algn="ctr"/>
            <a:r>
              <a:rPr lang="en-US" sz="10700" b="1" dirty="0">
                <a:solidFill>
                  <a:schemeClr val="bg1"/>
                </a:solidFill>
                <a:latin typeface="Open Sans"/>
                <a:cs typeface="Open Sans"/>
              </a:rPr>
              <a:t>Thanks for your attention</a:t>
            </a:r>
          </a:p>
        </p:txBody>
      </p:sp>
      <p:sp>
        <p:nvSpPr>
          <p:cNvPr id="6" name="Freeform 22"/>
          <p:cNvSpPr>
            <a:spLocks noEditPoints="1"/>
          </p:cNvSpPr>
          <p:nvPr/>
        </p:nvSpPr>
        <p:spPr bwMode="auto">
          <a:xfrm>
            <a:off x="11549924" y="3026941"/>
            <a:ext cx="1277801" cy="1269888"/>
          </a:xfrm>
          <a:custGeom>
            <a:avLst/>
            <a:gdLst>
              <a:gd name="T0" fmla="*/ 321 w 327"/>
              <a:gd name="T1" fmla="*/ 2 h 325"/>
              <a:gd name="T2" fmla="*/ 316 w 327"/>
              <a:gd name="T3" fmla="*/ 0 h 325"/>
              <a:gd name="T4" fmla="*/ 310 w 327"/>
              <a:gd name="T5" fmla="*/ 2 h 325"/>
              <a:gd name="T6" fmla="*/ 5 w 327"/>
              <a:gd name="T7" fmla="*/ 205 h 325"/>
              <a:gd name="T8" fmla="*/ 1 w 327"/>
              <a:gd name="T9" fmla="*/ 215 h 325"/>
              <a:gd name="T10" fmla="*/ 7 w 327"/>
              <a:gd name="T11" fmla="*/ 223 h 325"/>
              <a:gd name="T12" fmla="*/ 87 w 327"/>
              <a:gd name="T13" fmla="*/ 255 h 325"/>
              <a:gd name="T14" fmla="*/ 124 w 327"/>
              <a:gd name="T15" fmla="*/ 320 h 325"/>
              <a:gd name="T16" fmla="*/ 133 w 327"/>
              <a:gd name="T17" fmla="*/ 325 h 325"/>
              <a:gd name="T18" fmla="*/ 133 w 327"/>
              <a:gd name="T19" fmla="*/ 325 h 325"/>
              <a:gd name="T20" fmla="*/ 141 w 327"/>
              <a:gd name="T21" fmla="*/ 321 h 325"/>
              <a:gd name="T22" fmla="*/ 163 w 327"/>
              <a:gd name="T23" fmla="*/ 285 h 325"/>
              <a:gd name="T24" fmla="*/ 261 w 327"/>
              <a:gd name="T25" fmla="*/ 325 h 325"/>
              <a:gd name="T26" fmla="*/ 265 w 327"/>
              <a:gd name="T27" fmla="*/ 325 h 325"/>
              <a:gd name="T28" fmla="*/ 270 w 327"/>
              <a:gd name="T29" fmla="*/ 324 h 325"/>
              <a:gd name="T30" fmla="*/ 275 w 327"/>
              <a:gd name="T31" fmla="*/ 317 h 325"/>
              <a:gd name="T32" fmla="*/ 326 w 327"/>
              <a:gd name="T33" fmla="*/ 12 h 325"/>
              <a:gd name="T34" fmla="*/ 321 w 327"/>
              <a:gd name="T35" fmla="*/ 2 h 325"/>
              <a:gd name="T36" fmla="*/ 32 w 327"/>
              <a:gd name="T37" fmla="*/ 211 h 325"/>
              <a:gd name="T38" fmla="*/ 268 w 327"/>
              <a:gd name="T39" fmla="*/ 54 h 325"/>
              <a:gd name="T40" fmla="*/ 97 w 327"/>
              <a:gd name="T41" fmla="*/ 238 h 325"/>
              <a:gd name="T42" fmla="*/ 94 w 327"/>
              <a:gd name="T43" fmla="*/ 236 h 325"/>
              <a:gd name="T44" fmla="*/ 32 w 327"/>
              <a:gd name="T45" fmla="*/ 211 h 325"/>
              <a:gd name="T46" fmla="*/ 104 w 327"/>
              <a:gd name="T47" fmla="*/ 245 h 325"/>
              <a:gd name="T48" fmla="*/ 104 w 327"/>
              <a:gd name="T49" fmla="*/ 245 h 325"/>
              <a:gd name="T50" fmla="*/ 297 w 327"/>
              <a:gd name="T51" fmla="*/ 38 h 325"/>
              <a:gd name="T52" fmla="*/ 133 w 327"/>
              <a:gd name="T53" fmla="*/ 294 h 325"/>
              <a:gd name="T54" fmla="*/ 104 w 327"/>
              <a:gd name="T55" fmla="*/ 245 h 325"/>
              <a:gd name="T56" fmla="*/ 257 w 327"/>
              <a:gd name="T57" fmla="*/ 301 h 325"/>
              <a:gd name="T58" fmla="*/ 170 w 327"/>
              <a:gd name="T59" fmla="*/ 266 h 325"/>
              <a:gd name="T60" fmla="*/ 164 w 327"/>
              <a:gd name="T61" fmla="*/ 265 h 325"/>
              <a:gd name="T62" fmla="*/ 298 w 327"/>
              <a:gd name="T63" fmla="*/ 58 h 325"/>
              <a:gd name="T64" fmla="*/ 257 w 327"/>
              <a:gd name="T65" fmla="*/ 301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7" h="325">
                <a:moveTo>
                  <a:pt x="321" y="2"/>
                </a:moveTo>
                <a:cubicBezTo>
                  <a:pt x="320" y="1"/>
                  <a:pt x="318" y="0"/>
                  <a:pt x="316" y="0"/>
                </a:cubicBezTo>
                <a:cubicBezTo>
                  <a:pt x="314" y="0"/>
                  <a:pt x="312" y="1"/>
                  <a:pt x="310" y="2"/>
                </a:cubicBezTo>
                <a:cubicBezTo>
                  <a:pt x="5" y="205"/>
                  <a:pt x="5" y="205"/>
                  <a:pt x="5" y="205"/>
                </a:cubicBezTo>
                <a:cubicBezTo>
                  <a:pt x="2" y="207"/>
                  <a:pt x="0" y="211"/>
                  <a:pt x="1" y="215"/>
                </a:cubicBezTo>
                <a:cubicBezTo>
                  <a:pt x="1" y="218"/>
                  <a:pt x="3" y="222"/>
                  <a:pt x="7" y="223"/>
                </a:cubicBezTo>
                <a:cubicBezTo>
                  <a:pt x="87" y="255"/>
                  <a:pt x="87" y="255"/>
                  <a:pt x="87" y="255"/>
                </a:cubicBezTo>
                <a:cubicBezTo>
                  <a:pt x="124" y="320"/>
                  <a:pt x="124" y="320"/>
                  <a:pt x="124" y="320"/>
                </a:cubicBezTo>
                <a:cubicBezTo>
                  <a:pt x="126" y="323"/>
                  <a:pt x="129" y="325"/>
                  <a:pt x="133" y="325"/>
                </a:cubicBezTo>
                <a:cubicBezTo>
                  <a:pt x="133" y="325"/>
                  <a:pt x="133" y="325"/>
                  <a:pt x="133" y="325"/>
                </a:cubicBezTo>
                <a:cubicBezTo>
                  <a:pt x="136" y="325"/>
                  <a:pt x="140" y="324"/>
                  <a:pt x="141" y="321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261" y="325"/>
                  <a:pt x="261" y="325"/>
                  <a:pt x="261" y="325"/>
                </a:cubicBezTo>
                <a:cubicBezTo>
                  <a:pt x="262" y="325"/>
                  <a:pt x="264" y="325"/>
                  <a:pt x="265" y="325"/>
                </a:cubicBezTo>
                <a:cubicBezTo>
                  <a:pt x="267" y="325"/>
                  <a:pt x="268" y="325"/>
                  <a:pt x="270" y="324"/>
                </a:cubicBezTo>
                <a:cubicBezTo>
                  <a:pt x="273" y="323"/>
                  <a:pt x="275" y="320"/>
                  <a:pt x="275" y="317"/>
                </a:cubicBezTo>
                <a:cubicBezTo>
                  <a:pt x="326" y="12"/>
                  <a:pt x="326" y="12"/>
                  <a:pt x="326" y="12"/>
                </a:cubicBezTo>
                <a:cubicBezTo>
                  <a:pt x="327" y="8"/>
                  <a:pt x="325" y="4"/>
                  <a:pt x="321" y="2"/>
                </a:cubicBezTo>
                <a:close/>
                <a:moveTo>
                  <a:pt x="32" y="211"/>
                </a:moveTo>
                <a:cubicBezTo>
                  <a:pt x="268" y="54"/>
                  <a:pt x="268" y="54"/>
                  <a:pt x="268" y="54"/>
                </a:cubicBezTo>
                <a:cubicBezTo>
                  <a:pt x="97" y="238"/>
                  <a:pt x="97" y="238"/>
                  <a:pt x="97" y="238"/>
                </a:cubicBezTo>
                <a:cubicBezTo>
                  <a:pt x="96" y="237"/>
                  <a:pt x="95" y="236"/>
                  <a:pt x="94" y="236"/>
                </a:cubicBezTo>
                <a:lnTo>
                  <a:pt x="32" y="211"/>
                </a:lnTo>
                <a:close/>
                <a:moveTo>
                  <a:pt x="104" y="245"/>
                </a:moveTo>
                <a:cubicBezTo>
                  <a:pt x="104" y="245"/>
                  <a:pt x="104" y="245"/>
                  <a:pt x="104" y="245"/>
                </a:cubicBezTo>
                <a:cubicBezTo>
                  <a:pt x="297" y="38"/>
                  <a:pt x="297" y="38"/>
                  <a:pt x="297" y="38"/>
                </a:cubicBezTo>
                <a:cubicBezTo>
                  <a:pt x="133" y="294"/>
                  <a:pt x="133" y="294"/>
                  <a:pt x="133" y="294"/>
                </a:cubicBezTo>
                <a:lnTo>
                  <a:pt x="104" y="245"/>
                </a:lnTo>
                <a:close/>
                <a:moveTo>
                  <a:pt x="257" y="301"/>
                </a:moveTo>
                <a:cubicBezTo>
                  <a:pt x="170" y="266"/>
                  <a:pt x="170" y="266"/>
                  <a:pt x="170" y="266"/>
                </a:cubicBezTo>
                <a:cubicBezTo>
                  <a:pt x="168" y="266"/>
                  <a:pt x="166" y="265"/>
                  <a:pt x="164" y="265"/>
                </a:cubicBezTo>
                <a:cubicBezTo>
                  <a:pt x="298" y="58"/>
                  <a:pt x="298" y="58"/>
                  <a:pt x="298" y="58"/>
                </a:cubicBezTo>
                <a:lnTo>
                  <a:pt x="257" y="3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43852" tIns="121926" rIns="243852" bIns="121926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9059180" y="5920674"/>
            <a:ext cx="6322589" cy="984897"/>
          </a:xfrm>
          <a:prstGeom prst="rect">
            <a:avLst/>
          </a:prstGeom>
          <a:noFill/>
        </p:spPr>
        <p:txBody>
          <a:bodyPr wrap="none" lIns="243852" tIns="121926" rIns="243852" bIns="121926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aleway"/>
                <a:cs typeface="Raleway"/>
              </a:rPr>
              <a:t>Get in touch with us: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BFE568F-5C8C-46C7-9FFA-EE25916530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21" y="7877967"/>
            <a:ext cx="2720267" cy="272026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D400BD3-ACFD-49ED-B88E-690EA237E0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946" y="7877967"/>
            <a:ext cx="2727055" cy="276393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45591E9-7261-44F9-9F83-BBB08DB03EA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659" y="7830542"/>
            <a:ext cx="2720267" cy="2858788"/>
          </a:xfrm>
          <a:prstGeom prst="rect">
            <a:avLst/>
          </a:prstGeom>
        </p:spPr>
      </p:pic>
      <p:sp>
        <p:nvSpPr>
          <p:cNvPr id="17" name="Rectangle 62">
            <a:extLst>
              <a:ext uri="{FF2B5EF4-FFF2-40B4-BE49-F238E27FC236}">
                <a16:creationId xmlns:a16="http://schemas.microsoft.com/office/drawing/2014/main" id="{4E40C926-1B58-4701-8574-9EBA2BFD3178}"/>
              </a:ext>
            </a:extLst>
          </p:cNvPr>
          <p:cNvSpPr/>
          <p:nvPr/>
        </p:nvSpPr>
        <p:spPr>
          <a:xfrm>
            <a:off x="2641127" y="10838316"/>
            <a:ext cx="5665130" cy="1169515"/>
          </a:xfrm>
          <a:prstGeom prst="rect">
            <a:avLst/>
          </a:prstGeom>
          <a:noFill/>
        </p:spPr>
        <p:txBody>
          <a:bodyPr wrap="none" lIns="182843" tIns="91422" rIns="182843" bIns="91422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Tommaso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Agnolazza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Tommaso.agnolazza@studenti.unipd.it</a:t>
            </a:r>
            <a:endParaRPr lang="id-ID" sz="2400" dirty="0">
              <a:solidFill>
                <a:schemeClr val="tx2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8" name="Rectangle 62">
            <a:extLst>
              <a:ext uri="{FF2B5EF4-FFF2-40B4-BE49-F238E27FC236}">
                <a16:creationId xmlns:a16="http://schemas.microsoft.com/office/drawing/2014/main" id="{B1233BF9-720B-4826-AA2A-6949855D1847}"/>
              </a:ext>
            </a:extLst>
          </p:cNvPr>
          <p:cNvSpPr/>
          <p:nvPr/>
        </p:nvSpPr>
        <p:spPr>
          <a:xfrm>
            <a:off x="9455815" y="10838316"/>
            <a:ext cx="5529324" cy="1169515"/>
          </a:xfrm>
          <a:prstGeom prst="rect">
            <a:avLst/>
          </a:prstGeom>
          <a:noFill/>
        </p:spPr>
        <p:txBody>
          <a:bodyPr wrap="none" lIns="182843" tIns="91422" rIns="182843" bIns="91422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Alessandro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Ciresola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Alessandro.ciresola@studenti.unipd.it</a:t>
            </a:r>
            <a:endParaRPr lang="id-ID" sz="2400" dirty="0">
              <a:solidFill>
                <a:schemeClr val="tx2"/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Rectangle 62">
            <a:extLst>
              <a:ext uri="{FF2B5EF4-FFF2-40B4-BE49-F238E27FC236}">
                <a16:creationId xmlns:a16="http://schemas.microsoft.com/office/drawing/2014/main" id="{1798FE19-8AE4-4CC4-B45B-F98685166B78}"/>
              </a:ext>
            </a:extLst>
          </p:cNvPr>
          <p:cNvSpPr/>
          <p:nvPr/>
        </p:nvSpPr>
        <p:spPr>
          <a:xfrm>
            <a:off x="16588135" y="10821241"/>
            <a:ext cx="4673321" cy="1169515"/>
          </a:xfrm>
          <a:prstGeom prst="rect">
            <a:avLst/>
          </a:prstGeom>
          <a:noFill/>
        </p:spPr>
        <p:txBody>
          <a:bodyPr wrap="none" lIns="182843" tIns="91422" rIns="182843" bIns="91422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Davide 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Lucchi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Source Sans Pro Light" panose="020B0403030403020204" pitchFamily="34" charset="0"/>
            </a:endParaRP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0"/>
              </a:rPr>
              <a:t>Davide.lucchi@studenti.unipd.it</a:t>
            </a:r>
            <a:endParaRPr lang="id-ID" sz="2400" dirty="0">
              <a:solidFill>
                <a:schemeClr val="tx2"/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578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040787" y="3833471"/>
            <a:ext cx="6598979" cy="1627401"/>
            <a:chOff x="-6118" y="2273094"/>
            <a:chExt cx="4367940" cy="445971"/>
          </a:xfrm>
        </p:grpSpPr>
        <p:sp>
          <p:nvSpPr>
            <p:cNvPr id="30" name="TextBox 29"/>
            <p:cNvSpPr txBox="1"/>
            <p:nvPr/>
          </p:nvSpPr>
          <p:spPr>
            <a:xfrm>
              <a:off x="-6118" y="2273094"/>
              <a:ext cx="4367940" cy="19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4"/>
                  </a:solidFill>
                  <a:latin typeface="+mj-lt"/>
                </a:rPr>
                <a:t>How can we achieve that?</a:t>
              </a:r>
              <a:endParaRPr lang="id-ID" sz="40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6117" y="2497033"/>
              <a:ext cx="3749853" cy="222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4000" b="1" dirty="0">
                  <a:solidFill>
                    <a:schemeClr val="accent2"/>
                  </a:solidFill>
                  <a:latin typeface="Raleway Light"/>
                  <a:cs typeface="Raleway Light"/>
                </a:rPr>
                <a:t>Clustering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4908364" y="1270537"/>
            <a:ext cx="145892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Learn about users through </a:t>
            </a:r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data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3AE648A-1C17-42DF-B5F9-94CD08529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764" y="4743755"/>
            <a:ext cx="12743500" cy="6821853"/>
          </a:xfrm>
          <a:prstGeom prst="rect">
            <a:avLst/>
          </a:prstGeom>
        </p:spPr>
      </p:pic>
      <p:sp>
        <p:nvSpPr>
          <p:cNvPr id="58" name="TextBox 30">
            <a:extLst>
              <a:ext uri="{FF2B5EF4-FFF2-40B4-BE49-F238E27FC236}">
                <a16:creationId xmlns:a16="http://schemas.microsoft.com/office/drawing/2014/main" id="{97F90117-B895-4A2A-B0F5-68427249B7CC}"/>
              </a:ext>
            </a:extLst>
          </p:cNvPr>
          <p:cNvSpPr txBox="1"/>
          <p:nvPr/>
        </p:nvSpPr>
        <p:spPr>
          <a:xfrm>
            <a:off x="3013179" y="7349462"/>
            <a:ext cx="56651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>
                <a:solidFill>
                  <a:schemeClr val="accent4"/>
                </a:solidFill>
                <a:latin typeface="Raleway Light"/>
                <a:cs typeface="Raleway Light"/>
              </a:rPr>
              <a:t>Users with the </a:t>
            </a:r>
            <a:r>
              <a:rPr lang="en-US" sz="4000" dirty="0">
                <a:solidFill>
                  <a:schemeClr val="accent2"/>
                </a:solidFill>
                <a:latin typeface="Raleway Light"/>
                <a:cs typeface="Raleway Light"/>
              </a:rPr>
              <a:t>same</a:t>
            </a:r>
            <a:r>
              <a:rPr lang="en-US" sz="4000" dirty="0">
                <a:solidFill>
                  <a:schemeClr val="accent4"/>
                </a:solidFill>
                <a:latin typeface="Raleway Light"/>
                <a:cs typeface="Raleway Light"/>
              </a:rPr>
              <a:t> </a:t>
            </a:r>
            <a:r>
              <a:rPr lang="en-US" sz="4000" dirty="0">
                <a:solidFill>
                  <a:schemeClr val="accent2"/>
                </a:solidFill>
                <a:latin typeface="Raleway Light"/>
                <a:cs typeface="Raleway Light"/>
              </a:rPr>
              <a:t>interests</a:t>
            </a:r>
            <a:r>
              <a:rPr lang="en-US" sz="4000" dirty="0">
                <a:solidFill>
                  <a:schemeClr val="accent4"/>
                </a:solidFill>
                <a:latin typeface="Raleway Light"/>
                <a:cs typeface="Raleway Light"/>
              </a:rPr>
              <a:t> can be gathered into the same cluster </a:t>
            </a:r>
          </a:p>
        </p:txBody>
      </p:sp>
    </p:spTree>
    <p:extLst>
      <p:ext uri="{BB962C8B-B14F-4D97-AF65-F5344CB8AC3E}">
        <p14:creationId xmlns:p14="http://schemas.microsoft.com/office/powerpoint/2010/main" val="4291698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040789" y="3183553"/>
            <a:ext cx="11026905" cy="2509951"/>
            <a:chOff x="-6118" y="2273094"/>
            <a:chExt cx="4367940" cy="687824"/>
          </a:xfrm>
        </p:grpSpPr>
        <p:sp>
          <p:nvSpPr>
            <p:cNvPr id="30" name="TextBox 29"/>
            <p:cNvSpPr txBox="1"/>
            <p:nvPr/>
          </p:nvSpPr>
          <p:spPr>
            <a:xfrm>
              <a:off x="-6118" y="2273094"/>
              <a:ext cx="4367940" cy="19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2"/>
                  </a:solidFill>
                  <a:latin typeface="+mj-lt"/>
                </a:rPr>
                <a:t>Dataset:</a:t>
              </a:r>
              <a:endParaRPr lang="id-ID" sz="40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6117" y="2497033"/>
              <a:ext cx="3749853" cy="46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200 000 Tweets</a:t>
              </a:r>
            </a:p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Tweets between 14-16/04/2016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4874261" y="1270537"/>
            <a:ext cx="146574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Twitter</a:t>
            </a:r>
            <a:r>
              <a:rPr lang="en-US" sz="8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and K-center </a:t>
            </a:r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Clustering</a:t>
            </a:r>
          </a:p>
        </p:txBody>
      </p:sp>
      <p:grpSp>
        <p:nvGrpSpPr>
          <p:cNvPr id="8" name="Group 27">
            <a:extLst>
              <a:ext uri="{FF2B5EF4-FFF2-40B4-BE49-F238E27FC236}">
                <a16:creationId xmlns:a16="http://schemas.microsoft.com/office/drawing/2014/main" id="{1A16AB5C-8907-4EAD-B65A-AF7E47996F6E}"/>
              </a:ext>
            </a:extLst>
          </p:cNvPr>
          <p:cNvGrpSpPr/>
          <p:nvPr/>
        </p:nvGrpSpPr>
        <p:grpSpPr>
          <a:xfrm>
            <a:off x="3040790" y="7731395"/>
            <a:ext cx="11026905" cy="3310170"/>
            <a:chOff x="-6118" y="2273094"/>
            <a:chExt cx="4367940" cy="907115"/>
          </a:xfrm>
        </p:grpSpPr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DC496438-B34C-4EA6-AD9B-2844E26F5463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9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2"/>
                  </a:solidFill>
                  <a:latin typeface="+mj-lt"/>
                </a:rPr>
                <a:t>Framework:</a:t>
              </a:r>
              <a:endParaRPr lang="id-ID" sz="40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10" name="TextBox 30">
              <a:extLst>
                <a:ext uri="{FF2B5EF4-FFF2-40B4-BE49-F238E27FC236}">
                  <a16:creationId xmlns:a16="http://schemas.microsoft.com/office/drawing/2014/main" id="{AA5E2691-236A-4668-87A7-003B40AF7A59}"/>
                </a:ext>
              </a:extLst>
            </p:cNvPr>
            <p:cNvSpPr txBox="1"/>
            <p:nvPr/>
          </p:nvSpPr>
          <p:spPr>
            <a:xfrm>
              <a:off x="-6117" y="2497033"/>
              <a:ext cx="3749853" cy="68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Apache Spark</a:t>
              </a:r>
            </a:p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Java 1.8</a:t>
              </a:r>
            </a:p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Stanford Natural Language Processing</a:t>
              </a:r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DBF4CC0A-AFF9-4DE2-9618-388059661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409" y="3836286"/>
            <a:ext cx="7928434" cy="35497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8402A9-95C5-4CEC-94DF-AA971D723D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089" y="3836286"/>
            <a:ext cx="3629717" cy="36297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C7AF42F-4613-4297-9839-6A94C5039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737" y="8848120"/>
            <a:ext cx="5561905" cy="279365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CBB6738-AFA9-4F2B-A671-23E0F27BC1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047" y="8030940"/>
            <a:ext cx="3427963" cy="3427963"/>
          </a:xfrm>
          <a:prstGeom prst="rect">
            <a:avLst/>
          </a:prstGeom>
        </p:spPr>
      </p:pic>
      <p:grpSp>
        <p:nvGrpSpPr>
          <p:cNvPr id="14" name="Group 27">
            <a:extLst>
              <a:ext uri="{FF2B5EF4-FFF2-40B4-BE49-F238E27FC236}">
                <a16:creationId xmlns:a16="http://schemas.microsoft.com/office/drawing/2014/main" id="{21A52C2A-49A7-477C-91B2-F173FFA02B68}"/>
              </a:ext>
            </a:extLst>
          </p:cNvPr>
          <p:cNvGrpSpPr/>
          <p:nvPr/>
        </p:nvGrpSpPr>
        <p:grpSpPr>
          <a:xfrm>
            <a:off x="3040793" y="5845886"/>
            <a:ext cx="11026905" cy="1627401"/>
            <a:chOff x="-6118" y="2273094"/>
            <a:chExt cx="4367940" cy="445971"/>
          </a:xfrm>
        </p:grpSpPr>
        <p:sp>
          <p:nvSpPr>
            <p:cNvPr id="15" name="TextBox 29">
              <a:extLst>
                <a:ext uri="{FF2B5EF4-FFF2-40B4-BE49-F238E27FC236}">
                  <a16:creationId xmlns:a16="http://schemas.microsoft.com/office/drawing/2014/main" id="{D173C4AE-B1F9-41C1-A356-3AB239B98A19}"/>
                </a:ext>
              </a:extLst>
            </p:cNvPr>
            <p:cNvSpPr txBox="1"/>
            <p:nvPr/>
          </p:nvSpPr>
          <p:spPr>
            <a:xfrm>
              <a:off x="-6118" y="2273094"/>
              <a:ext cx="4367940" cy="19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2"/>
                  </a:solidFill>
                  <a:latin typeface="+mj-lt"/>
                </a:rPr>
                <a:t>Main Algorithm:</a:t>
              </a:r>
              <a:endParaRPr lang="id-ID" sz="40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16" name="TextBox 30">
              <a:extLst>
                <a:ext uri="{FF2B5EF4-FFF2-40B4-BE49-F238E27FC236}">
                  <a16:creationId xmlns:a16="http://schemas.microsoft.com/office/drawing/2014/main" id="{5F1FD1B0-4718-4756-B88F-AD790B322B8C}"/>
                </a:ext>
              </a:extLst>
            </p:cNvPr>
            <p:cNvSpPr txBox="1"/>
            <p:nvPr/>
          </p:nvSpPr>
          <p:spPr>
            <a:xfrm>
              <a:off x="-6117" y="2497033"/>
              <a:ext cx="3749853" cy="222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accent4"/>
                  </a:solidFill>
                  <a:latin typeface="Raleway Light"/>
                  <a:cs typeface="Raleway Light"/>
                </a:rPr>
                <a:t>K-Center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763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4908364" y="382262"/>
            <a:ext cx="145892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Twitter</a:t>
            </a:r>
            <a:r>
              <a:rPr lang="en-US" sz="8000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and K-center </a:t>
            </a:r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Clustering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DB218B-2EB2-4D98-A207-7A4CCB909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" t="4389" r="2051" b="5315"/>
          <a:stretch/>
        </p:blipFill>
        <p:spPr>
          <a:xfrm>
            <a:off x="3081199" y="1705701"/>
            <a:ext cx="18243580" cy="11939116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392FF117-4B17-4ED3-8CC5-F2D57C256E9A}"/>
              </a:ext>
            </a:extLst>
          </p:cNvPr>
          <p:cNvSpPr/>
          <p:nvPr/>
        </p:nvSpPr>
        <p:spPr>
          <a:xfrm>
            <a:off x="12202989" y="3799765"/>
            <a:ext cx="885994" cy="940525"/>
          </a:xfrm>
          <a:prstGeom prst="ellipse">
            <a:avLst/>
          </a:prstGeom>
          <a:solidFill>
            <a:srgbClr val="FF0000">
              <a:alpha val="76000"/>
            </a:srgb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BEAA75F-F07C-4952-B709-12313E722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9486" y="10871027"/>
            <a:ext cx="1005927" cy="106079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5C737F2-B763-4214-AFA3-42EAB1D2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11" y="10340629"/>
            <a:ext cx="1005927" cy="106079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E317024-A5EC-4F66-81A5-AA563BF9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559" y="5971216"/>
            <a:ext cx="1005927" cy="10607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94B22B7-2ABB-4E0C-A2F9-10BF0EBC7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712" y="8999364"/>
            <a:ext cx="1005927" cy="1060796"/>
          </a:xfrm>
          <a:prstGeom prst="rect">
            <a:avLst/>
          </a:prstGeom>
        </p:spPr>
      </p:pic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2D82421F-DB39-4D7B-B3C1-D48492E1DF5A}"/>
              </a:ext>
            </a:extLst>
          </p:cNvPr>
          <p:cNvSpPr/>
          <p:nvPr/>
        </p:nvSpPr>
        <p:spPr>
          <a:xfrm>
            <a:off x="3000375" y="7658100"/>
            <a:ext cx="5829300" cy="6029325"/>
          </a:xfrm>
          <a:custGeom>
            <a:avLst/>
            <a:gdLst>
              <a:gd name="connsiteX0" fmla="*/ 2943225 w 5829300"/>
              <a:gd name="connsiteY0" fmla="*/ 571500 h 6029325"/>
              <a:gd name="connsiteX1" fmla="*/ 2943225 w 5829300"/>
              <a:gd name="connsiteY1" fmla="*/ 571500 h 6029325"/>
              <a:gd name="connsiteX2" fmla="*/ 628650 w 5829300"/>
              <a:gd name="connsiteY2" fmla="*/ 1343025 h 6029325"/>
              <a:gd name="connsiteX3" fmla="*/ 600075 w 5829300"/>
              <a:gd name="connsiteY3" fmla="*/ 1428750 h 6029325"/>
              <a:gd name="connsiteX4" fmla="*/ 514350 w 5829300"/>
              <a:gd name="connsiteY4" fmla="*/ 1485900 h 6029325"/>
              <a:gd name="connsiteX5" fmla="*/ 400050 w 5829300"/>
              <a:gd name="connsiteY5" fmla="*/ 1685925 h 6029325"/>
              <a:gd name="connsiteX6" fmla="*/ 314325 w 5829300"/>
              <a:gd name="connsiteY6" fmla="*/ 1800225 h 6029325"/>
              <a:gd name="connsiteX7" fmla="*/ 257175 w 5829300"/>
              <a:gd name="connsiteY7" fmla="*/ 1914525 h 6029325"/>
              <a:gd name="connsiteX8" fmla="*/ 171450 w 5829300"/>
              <a:gd name="connsiteY8" fmla="*/ 2000250 h 6029325"/>
              <a:gd name="connsiteX9" fmla="*/ 57150 w 5829300"/>
              <a:gd name="connsiteY9" fmla="*/ 2171700 h 6029325"/>
              <a:gd name="connsiteX10" fmla="*/ 0 w 5829300"/>
              <a:gd name="connsiteY10" fmla="*/ 2343150 h 6029325"/>
              <a:gd name="connsiteX11" fmla="*/ 28575 w 5829300"/>
              <a:gd name="connsiteY11" fmla="*/ 2714625 h 6029325"/>
              <a:gd name="connsiteX12" fmla="*/ 57150 w 5829300"/>
              <a:gd name="connsiteY12" fmla="*/ 3457575 h 6029325"/>
              <a:gd name="connsiteX13" fmla="*/ 114300 w 5829300"/>
              <a:gd name="connsiteY13" fmla="*/ 3714750 h 6029325"/>
              <a:gd name="connsiteX14" fmla="*/ 171450 w 5829300"/>
              <a:gd name="connsiteY14" fmla="*/ 3971925 h 6029325"/>
              <a:gd name="connsiteX15" fmla="*/ 200025 w 5829300"/>
              <a:gd name="connsiteY15" fmla="*/ 4229100 h 6029325"/>
              <a:gd name="connsiteX16" fmla="*/ 228600 w 5829300"/>
              <a:gd name="connsiteY16" fmla="*/ 4314825 h 6029325"/>
              <a:gd name="connsiteX17" fmla="*/ 342900 w 5829300"/>
              <a:gd name="connsiteY17" fmla="*/ 4743450 h 6029325"/>
              <a:gd name="connsiteX18" fmla="*/ 400050 w 5829300"/>
              <a:gd name="connsiteY18" fmla="*/ 5000625 h 6029325"/>
              <a:gd name="connsiteX19" fmla="*/ 457200 w 5829300"/>
              <a:gd name="connsiteY19" fmla="*/ 5086350 h 6029325"/>
              <a:gd name="connsiteX20" fmla="*/ 542925 w 5829300"/>
              <a:gd name="connsiteY20" fmla="*/ 5143500 h 6029325"/>
              <a:gd name="connsiteX21" fmla="*/ 657225 w 5829300"/>
              <a:gd name="connsiteY21" fmla="*/ 5314950 h 6029325"/>
              <a:gd name="connsiteX22" fmla="*/ 742950 w 5829300"/>
              <a:gd name="connsiteY22" fmla="*/ 5400675 h 6029325"/>
              <a:gd name="connsiteX23" fmla="*/ 828675 w 5829300"/>
              <a:gd name="connsiteY23" fmla="*/ 5543550 h 6029325"/>
              <a:gd name="connsiteX24" fmla="*/ 885825 w 5829300"/>
              <a:gd name="connsiteY24" fmla="*/ 5629275 h 6029325"/>
              <a:gd name="connsiteX25" fmla="*/ 971550 w 5829300"/>
              <a:gd name="connsiteY25" fmla="*/ 5686425 h 6029325"/>
              <a:gd name="connsiteX26" fmla="*/ 1171575 w 5829300"/>
              <a:gd name="connsiteY26" fmla="*/ 5772150 h 6029325"/>
              <a:gd name="connsiteX27" fmla="*/ 1657350 w 5829300"/>
              <a:gd name="connsiteY27" fmla="*/ 5915025 h 6029325"/>
              <a:gd name="connsiteX28" fmla="*/ 1885950 w 5829300"/>
              <a:gd name="connsiteY28" fmla="*/ 6029325 h 6029325"/>
              <a:gd name="connsiteX29" fmla="*/ 2286000 w 5829300"/>
              <a:gd name="connsiteY29" fmla="*/ 6000750 h 6029325"/>
              <a:gd name="connsiteX30" fmla="*/ 2371725 w 5829300"/>
              <a:gd name="connsiteY30" fmla="*/ 5943600 h 6029325"/>
              <a:gd name="connsiteX31" fmla="*/ 2457450 w 5829300"/>
              <a:gd name="connsiteY31" fmla="*/ 5915025 h 6029325"/>
              <a:gd name="connsiteX32" fmla="*/ 2543175 w 5829300"/>
              <a:gd name="connsiteY32" fmla="*/ 5857875 h 6029325"/>
              <a:gd name="connsiteX33" fmla="*/ 2714625 w 5829300"/>
              <a:gd name="connsiteY33" fmla="*/ 5800725 h 6029325"/>
              <a:gd name="connsiteX34" fmla="*/ 2971800 w 5829300"/>
              <a:gd name="connsiteY34" fmla="*/ 5743575 h 6029325"/>
              <a:gd name="connsiteX35" fmla="*/ 3400425 w 5829300"/>
              <a:gd name="connsiteY35" fmla="*/ 5772150 h 6029325"/>
              <a:gd name="connsiteX36" fmla="*/ 3486150 w 5829300"/>
              <a:gd name="connsiteY36" fmla="*/ 5800725 h 6029325"/>
              <a:gd name="connsiteX37" fmla="*/ 3771900 w 5829300"/>
              <a:gd name="connsiteY37" fmla="*/ 5857875 h 6029325"/>
              <a:gd name="connsiteX38" fmla="*/ 3886200 w 5829300"/>
              <a:gd name="connsiteY38" fmla="*/ 5915025 h 6029325"/>
              <a:gd name="connsiteX39" fmla="*/ 4229100 w 5829300"/>
              <a:gd name="connsiteY39" fmla="*/ 5886450 h 6029325"/>
              <a:gd name="connsiteX40" fmla="*/ 4343400 w 5829300"/>
              <a:gd name="connsiteY40" fmla="*/ 5829300 h 6029325"/>
              <a:gd name="connsiteX41" fmla="*/ 4457700 w 5829300"/>
              <a:gd name="connsiteY41" fmla="*/ 5800725 h 6029325"/>
              <a:gd name="connsiteX42" fmla="*/ 4543425 w 5829300"/>
              <a:gd name="connsiteY42" fmla="*/ 5772150 h 6029325"/>
              <a:gd name="connsiteX43" fmla="*/ 5057775 w 5829300"/>
              <a:gd name="connsiteY43" fmla="*/ 5657850 h 6029325"/>
              <a:gd name="connsiteX44" fmla="*/ 5143500 w 5829300"/>
              <a:gd name="connsiteY44" fmla="*/ 5600700 h 6029325"/>
              <a:gd name="connsiteX45" fmla="*/ 5314950 w 5829300"/>
              <a:gd name="connsiteY45" fmla="*/ 5257800 h 6029325"/>
              <a:gd name="connsiteX46" fmla="*/ 5343525 w 5829300"/>
              <a:gd name="connsiteY46" fmla="*/ 5172075 h 6029325"/>
              <a:gd name="connsiteX47" fmla="*/ 5372100 w 5829300"/>
              <a:gd name="connsiteY47" fmla="*/ 5029200 h 6029325"/>
              <a:gd name="connsiteX48" fmla="*/ 5543550 w 5829300"/>
              <a:gd name="connsiteY48" fmla="*/ 5000625 h 6029325"/>
              <a:gd name="connsiteX49" fmla="*/ 5657850 w 5829300"/>
              <a:gd name="connsiteY49" fmla="*/ 4943475 h 6029325"/>
              <a:gd name="connsiteX50" fmla="*/ 5715000 w 5829300"/>
              <a:gd name="connsiteY50" fmla="*/ 4829175 h 6029325"/>
              <a:gd name="connsiteX51" fmla="*/ 5772150 w 5829300"/>
              <a:gd name="connsiteY51" fmla="*/ 4743450 h 6029325"/>
              <a:gd name="connsiteX52" fmla="*/ 5829300 w 5829300"/>
              <a:gd name="connsiteY52" fmla="*/ 4514850 h 6029325"/>
              <a:gd name="connsiteX53" fmla="*/ 5800725 w 5829300"/>
              <a:gd name="connsiteY53" fmla="*/ 4114800 h 6029325"/>
              <a:gd name="connsiteX54" fmla="*/ 5772150 w 5829300"/>
              <a:gd name="connsiteY54" fmla="*/ 3857625 h 6029325"/>
              <a:gd name="connsiteX55" fmla="*/ 5715000 w 5829300"/>
              <a:gd name="connsiteY55" fmla="*/ 2743200 h 6029325"/>
              <a:gd name="connsiteX56" fmla="*/ 5657850 w 5829300"/>
              <a:gd name="connsiteY56" fmla="*/ 2057400 h 6029325"/>
              <a:gd name="connsiteX57" fmla="*/ 5600700 w 5829300"/>
              <a:gd name="connsiteY57" fmla="*/ 1943100 h 6029325"/>
              <a:gd name="connsiteX58" fmla="*/ 5543550 w 5829300"/>
              <a:gd name="connsiteY58" fmla="*/ 1714500 h 6029325"/>
              <a:gd name="connsiteX59" fmla="*/ 5514975 w 5829300"/>
              <a:gd name="connsiteY59" fmla="*/ 1600200 h 6029325"/>
              <a:gd name="connsiteX60" fmla="*/ 5486400 w 5829300"/>
              <a:gd name="connsiteY60" fmla="*/ 1514475 h 6029325"/>
              <a:gd name="connsiteX61" fmla="*/ 5343525 w 5829300"/>
              <a:gd name="connsiteY61" fmla="*/ 1343025 h 6029325"/>
              <a:gd name="connsiteX62" fmla="*/ 5257800 w 5829300"/>
              <a:gd name="connsiteY62" fmla="*/ 1057275 h 6029325"/>
              <a:gd name="connsiteX63" fmla="*/ 5172075 w 5829300"/>
              <a:gd name="connsiteY63" fmla="*/ 1000125 h 6029325"/>
              <a:gd name="connsiteX64" fmla="*/ 5086350 w 5829300"/>
              <a:gd name="connsiteY64" fmla="*/ 885825 h 6029325"/>
              <a:gd name="connsiteX65" fmla="*/ 5000625 w 5829300"/>
              <a:gd name="connsiteY65" fmla="*/ 742950 h 6029325"/>
              <a:gd name="connsiteX66" fmla="*/ 4829175 w 5829300"/>
              <a:gd name="connsiteY66" fmla="*/ 542925 h 6029325"/>
              <a:gd name="connsiteX67" fmla="*/ 4743450 w 5829300"/>
              <a:gd name="connsiteY67" fmla="*/ 485775 h 6029325"/>
              <a:gd name="connsiteX68" fmla="*/ 4543425 w 5829300"/>
              <a:gd name="connsiteY68" fmla="*/ 228600 h 6029325"/>
              <a:gd name="connsiteX69" fmla="*/ 4429125 w 5829300"/>
              <a:gd name="connsiteY69" fmla="*/ 200025 h 6029325"/>
              <a:gd name="connsiteX70" fmla="*/ 4086225 w 5829300"/>
              <a:gd name="connsiteY70" fmla="*/ 114300 h 6029325"/>
              <a:gd name="connsiteX71" fmla="*/ 3971925 w 5829300"/>
              <a:gd name="connsiteY71" fmla="*/ 57150 h 6029325"/>
              <a:gd name="connsiteX72" fmla="*/ 3829050 w 5829300"/>
              <a:gd name="connsiteY72" fmla="*/ 28575 h 6029325"/>
              <a:gd name="connsiteX73" fmla="*/ 3743325 w 5829300"/>
              <a:gd name="connsiteY73" fmla="*/ 0 h 6029325"/>
              <a:gd name="connsiteX74" fmla="*/ 3657600 w 5829300"/>
              <a:gd name="connsiteY74" fmla="*/ 28575 h 6029325"/>
              <a:gd name="connsiteX75" fmla="*/ 3514725 w 5829300"/>
              <a:gd name="connsiteY75" fmla="*/ 171450 h 6029325"/>
              <a:gd name="connsiteX76" fmla="*/ 3228975 w 5829300"/>
              <a:gd name="connsiteY76" fmla="*/ 257175 h 6029325"/>
              <a:gd name="connsiteX77" fmla="*/ 3143250 w 5829300"/>
              <a:gd name="connsiteY77" fmla="*/ 285750 h 6029325"/>
              <a:gd name="connsiteX78" fmla="*/ 2971800 w 5829300"/>
              <a:gd name="connsiteY78" fmla="*/ 628650 h 6029325"/>
              <a:gd name="connsiteX79" fmla="*/ 2943225 w 5829300"/>
              <a:gd name="connsiteY79" fmla="*/ 571500 h 602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29300" h="6029325">
                <a:moveTo>
                  <a:pt x="2943225" y="571500"/>
                </a:moveTo>
                <a:lnTo>
                  <a:pt x="2943225" y="571500"/>
                </a:lnTo>
                <a:cubicBezTo>
                  <a:pt x="2171700" y="828675"/>
                  <a:pt x="1392400" y="1063604"/>
                  <a:pt x="628650" y="1343025"/>
                </a:cubicBezTo>
                <a:cubicBezTo>
                  <a:pt x="600363" y="1353374"/>
                  <a:pt x="618891" y="1405230"/>
                  <a:pt x="600075" y="1428750"/>
                </a:cubicBezTo>
                <a:cubicBezTo>
                  <a:pt x="578621" y="1455567"/>
                  <a:pt x="542925" y="1466850"/>
                  <a:pt x="514350" y="1485900"/>
                </a:cubicBezTo>
                <a:cubicBezTo>
                  <a:pt x="458540" y="1597519"/>
                  <a:pt x="467366" y="1591683"/>
                  <a:pt x="400050" y="1685925"/>
                </a:cubicBezTo>
                <a:cubicBezTo>
                  <a:pt x="372369" y="1724679"/>
                  <a:pt x="339566" y="1759839"/>
                  <a:pt x="314325" y="1800225"/>
                </a:cubicBezTo>
                <a:cubicBezTo>
                  <a:pt x="291749" y="1836347"/>
                  <a:pt x="281934" y="1879862"/>
                  <a:pt x="257175" y="1914525"/>
                </a:cubicBezTo>
                <a:cubicBezTo>
                  <a:pt x="233686" y="1947409"/>
                  <a:pt x="196260" y="1968351"/>
                  <a:pt x="171450" y="2000250"/>
                </a:cubicBezTo>
                <a:cubicBezTo>
                  <a:pt x="129281" y="2054467"/>
                  <a:pt x="78870" y="2106539"/>
                  <a:pt x="57150" y="2171700"/>
                </a:cubicBezTo>
                <a:lnTo>
                  <a:pt x="0" y="2343150"/>
                </a:lnTo>
                <a:cubicBezTo>
                  <a:pt x="9525" y="2466975"/>
                  <a:pt x="22215" y="2590597"/>
                  <a:pt x="28575" y="2714625"/>
                </a:cubicBezTo>
                <a:cubicBezTo>
                  <a:pt x="41268" y="2962133"/>
                  <a:pt x="35985" y="3210647"/>
                  <a:pt x="57150" y="3457575"/>
                </a:cubicBezTo>
                <a:cubicBezTo>
                  <a:pt x="64650" y="3545070"/>
                  <a:pt x="94554" y="3629183"/>
                  <a:pt x="114300" y="3714750"/>
                </a:cubicBezTo>
                <a:cubicBezTo>
                  <a:pt x="137698" y="3816143"/>
                  <a:pt x="156142" y="3864772"/>
                  <a:pt x="171450" y="3971925"/>
                </a:cubicBezTo>
                <a:cubicBezTo>
                  <a:pt x="183648" y="4057311"/>
                  <a:pt x="185845" y="4144021"/>
                  <a:pt x="200025" y="4229100"/>
                </a:cubicBezTo>
                <a:cubicBezTo>
                  <a:pt x="204977" y="4258811"/>
                  <a:pt x="222693" y="4285289"/>
                  <a:pt x="228600" y="4314825"/>
                </a:cubicBezTo>
                <a:cubicBezTo>
                  <a:pt x="309338" y="4718513"/>
                  <a:pt x="216156" y="4553334"/>
                  <a:pt x="342900" y="4743450"/>
                </a:cubicBezTo>
                <a:cubicBezTo>
                  <a:pt x="353875" y="4809299"/>
                  <a:pt x="364877" y="4930280"/>
                  <a:pt x="400050" y="5000625"/>
                </a:cubicBezTo>
                <a:cubicBezTo>
                  <a:pt x="415409" y="5031342"/>
                  <a:pt x="432916" y="5062066"/>
                  <a:pt x="457200" y="5086350"/>
                </a:cubicBezTo>
                <a:cubicBezTo>
                  <a:pt x="481484" y="5110634"/>
                  <a:pt x="514350" y="5124450"/>
                  <a:pt x="542925" y="5143500"/>
                </a:cubicBezTo>
                <a:cubicBezTo>
                  <a:pt x="581025" y="5200650"/>
                  <a:pt x="608657" y="5266382"/>
                  <a:pt x="657225" y="5314950"/>
                </a:cubicBezTo>
                <a:cubicBezTo>
                  <a:pt x="685800" y="5343525"/>
                  <a:pt x="718703" y="5368346"/>
                  <a:pt x="742950" y="5400675"/>
                </a:cubicBezTo>
                <a:cubicBezTo>
                  <a:pt x="776274" y="5445107"/>
                  <a:pt x="799239" y="5496452"/>
                  <a:pt x="828675" y="5543550"/>
                </a:cubicBezTo>
                <a:cubicBezTo>
                  <a:pt x="846877" y="5572673"/>
                  <a:pt x="861541" y="5604991"/>
                  <a:pt x="885825" y="5629275"/>
                </a:cubicBezTo>
                <a:cubicBezTo>
                  <a:pt x="910109" y="5653559"/>
                  <a:pt x="941732" y="5669386"/>
                  <a:pt x="971550" y="5686425"/>
                </a:cubicBezTo>
                <a:cubicBezTo>
                  <a:pt x="1070419" y="5742921"/>
                  <a:pt x="1075401" y="5740092"/>
                  <a:pt x="1171575" y="5772150"/>
                </a:cubicBezTo>
                <a:cubicBezTo>
                  <a:pt x="1359978" y="6023354"/>
                  <a:pt x="1146736" y="5798976"/>
                  <a:pt x="1657350" y="5915025"/>
                </a:cubicBezTo>
                <a:cubicBezTo>
                  <a:pt x="1740426" y="5933906"/>
                  <a:pt x="1885950" y="6029325"/>
                  <a:pt x="1885950" y="6029325"/>
                </a:cubicBezTo>
                <a:cubicBezTo>
                  <a:pt x="2019300" y="6019800"/>
                  <a:pt x="2154345" y="6023983"/>
                  <a:pt x="2286000" y="6000750"/>
                </a:cubicBezTo>
                <a:cubicBezTo>
                  <a:pt x="2319820" y="5994782"/>
                  <a:pt x="2341008" y="5958959"/>
                  <a:pt x="2371725" y="5943600"/>
                </a:cubicBezTo>
                <a:cubicBezTo>
                  <a:pt x="2398666" y="5930130"/>
                  <a:pt x="2430509" y="5928495"/>
                  <a:pt x="2457450" y="5915025"/>
                </a:cubicBezTo>
                <a:cubicBezTo>
                  <a:pt x="2488167" y="5899666"/>
                  <a:pt x="2511792" y="5871823"/>
                  <a:pt x="2543175" y="5857875"/>
                </a:cubicBezTo>
                <a:cubicBezTo>
                  <a:pt x="2598224" y="5833409"/>
                  <a:pt x="2656182" y="5815336"/>
                  <a:pt x="2714625" y="5800725"/>
                </a:cubicBezTo>
                <a:cubicBezTo>
                  <a:pt x="2876043" y="5760370"/>
                  <a:pt x="2790415" y="5779852"/>
                  <a:pt x="2971800" y="5743575"/>
                </a:cubicBezTo>
                <a:cubicBezTo>
                  <a:pt x="3114675" y="5753100"/>
                  <a:pt x="3258109" y="5756337"/>
                  <a:pt x="3400425" y="5772150"/>
                </a:cubicBezTo>
                <a:cubicBezTo>
                  <a:pt x="3430361" y="5775476"/>
                  <a:pt x="3457188" y="5792450"/>
                  <a:pt x="3486150" y="5800725"/>
                </a:cubicBezTo>
                <a:cubicBezTo>
                  <a:pt x="3605506" y="5834827"/>
                  <a:pt x="3637176" y="5835421"/>
                  <a:pt x="3771900" y="5857875"/>
                </a:cubicBezTo>
                <a:cubicBezTo>
                  <a:pt x="3810000" y="5876925"/>
                  <a:pt x="3843686" y="5912368"/>
                  <a:pt x="3886200" y="5915025"/>
                </a:cubicBezTo>
                <a:cubicBezTo>
                  <a:pt x="4000673" y="5922180"/>
                  <a:pt x="4116368" y="5907587"/>
                  <a:pt x="4229100" y="5886450"/>
                </a:cubicBezTo>
                <a:cubicBezTo>
                  <a:pt x="4270967" y="5878600"/>
                  <a:pt x="4303515" y="5844257"/>
                  <a:pt x="4343400" y="5829300"/>
                </a:cubicBezTo>
                <a:cubicBezTo>
                  <a:pt x="4380172" y="5815510"/>
                  <a:pt x="4419938" y="5811514"/>
                  <a:pt x="4457700" y="5800725"/>
                </a:cubicBezTo>
                <a:cubicBezTo>
                  <a:pt x="4486662" y="5792450"/>
                  <a:pt x="4513973" y="5778461"/>
                  <a:pt x="4543425" y="5772150"/>
                </a:cubicBezTo>
                <a:cubicBezTo>
                  <a:pt x="5099861" y="5652914"/>
                  <a:pt x="4642128" y="5776606"/>
                  <a:pt x="5057775" y="5657850"/>
                </a:cubicBezTo>
                <a:cubicBezTo>
                  <a:pt x="5086350" y="5638800"/>
                  <a:pt x="5120885" y="5626546"/>
                  <a:pt x="5143500" y="5600700"/>
                </a:cubicBezTo>
                <a:cubicBezTo>
                  <a:pt x="5262809" y="5464347"/>
                  <a:pt x="5260994" y="5419668"/>
                  <a:pt x="5314950" y="5257800"/>
                </a:cubicBezTo>
                <a:cubicBezTo>
                  <a:pt x="5324475" y="5229225"/>
                  <a:pt x="5337618" y="5201611"/>
                  <a:pt x="5343525" y="5172075"/>
                </a:cubicBezTo>
                <a:cubicBezTo>
                  <a:pt x="5353050" y="5124450"/>
                  <a:pt x="5335224" y="5060808"/>
                  <a:pt x="5372100" y="5029200"/>
                </a:cubicBezTo>
                <a:cubicBezTo>
                  <a:pt x="5416090" y="4991494"/>
                  <a:pt x="5486400" y="5010150"/>
                  <a:pt x="5543550" y="5000625"/>
                </a:cubicBezTo>
                <a:cubicBezTo>
                  <a:pt x="5581650" y="4981575"/>
                  <a:pt x="5627729" y="4973596"/>
                  <a:pt x="5657850" y="4943475"/>
                </a:cubicBezTo>
                <a:cubicBezTo>
                  <a:pt x="5687971" y="4913354"/>
                  <a:pt x="5693866" y="4866160"/>
                  <a:pt x="5715000" y="4829175"/>
                </a:cubicBezTo>
                <a:cubicBezTo>
                  <a:pt x="5732039" y="4799357"/>
                  <a:pt x="5756791" y="4774167"/>
                  <a:pt x="5772150" y="4743450"/>
                </a:cubicBezTo>
                <a:cubicBezTo>
                  <a:pt x="5801439" y="4684872"/>
                  <a:pt x="5818431" y="4569193"/>
                  <a:pt x="5829300" y="4514850"/>
                </a:cubicBezTo>
                <a:cubicBezTo>
                  <a:pt x="5819775" y="4381500"/>
                  <a:pt x="5812306" y="4247987"/>
                  <a:pt x="5800725" y="4114800"/>
                </a:cubicBezTo>
                <a:cubicBezTo>
                  <a:pt x="5793253" y="4028872"/>
                  <a:pt x="5776567" y="3943764"/>
                  <a:pt x="5772150" y="3857625"/>
                </a:cubicBezTo>
                <a:cubicBezTo>
                  <a:pt x="5709253" y="2631134"/>
                  <a:pt x="5784636" y="3369921"/>
                  <a:pt x="5715000" y="2743200"/>
                </a:cubicBezTo>
                <a:cubicBezTo>
                  <a:pt x="5706813" y="2571274"/>
                  <a:pt x="5746468" y="2264175"/>
                  <a:pt x="5657850" y="2057400"/>
                </a:cubicBezTo>
                <a:cubicBezTo>
                  <a:pt x="5641070" y="2018247"/>
                  <a:pt x="5614170" y="1983511"/>
                  <a:pt x="5600700" y="1943100"/>
                </a:cubicBezTo>
                <a:cubicBezTo>
                  <a:pt x="5575862" y="1868586"/>
                  <a:pt x="5562600" y="1790700"/>
                  <a:pt x="5543550" y="1714500"/>
                </a:cubicBezTo>
                <a:cubicBezTo>
                  <a:pt x="5534025" y="1676400"/>
                  <a:pt x="5527394" y="1637457"/>
                  <a:pt x="5514975" y="1600200"/>
                </a:cubicBezTo>
                <a:cubicBezTo>
                  <a:pt x="5505450" y="1571625"/>
                  <a:pt x="5499870" y="1541416"/>
                  <a:pt x="5486400" y="1514475"/>
                </a:cubicBezTo>
                <a:cubicBezTo>
                  <a:pt x="5446617" y="1434909"/>
                  <a:pt x="5406722" y="1406222"/>
                  <a:pt x="5343525" y="1343025"/>
                </a:cubicBezTo>
                <a:cubicBezTo>
                  <a:pt x="5326644" y="1258619"/>
                  <a:pt x="5310014" y="1130374"/>
                  <a:pt x="5257800" y="1057275"/>
                </a:cubicBezTo>
                <a:cubicBezTo>
                  <a:pt x="5237839" y="1029329"/>
                  <a:pt x="5196359" y="1024409"/>
                  <a:pt x="5172075" y="1000125"/>
                </a:cubicBezTo>
                <a:cubicBezTo>
                  <a:pt x="5138399" y="966449"/>
                  <a:pt x="5112768" y="925451"/>
                  <a:pt x="5086350" y="885825"/>
                </a:cubicBezTo>
                <a:cubicBezTo>
                  <a:pt x="5055542" y="839613"/>
                  <a:pt x="5031433" y="789162"/>
                  <a:pt x="5000625" y="742950"/>
                </a:cubicBezTo>
                <a:cubicBezTo>
                  <a:pt x="4953325" y="672000"/>
                  <a:pt x="4895397" y="598110"/>
                  <a:pt x="4829175" y="542925"/>
                </a:cubicBezTo>
                <a:cubicBezTo>
                  <a:pt x="4802792" y="520939"/>
                  <a:pt x="4772025" y="504825"/>
                  <a:pt x="4743450" y="485775"/>
                </a:cubicBezTo>
                <a:cubicBezTo>
                  <a:pt x="4712082" y="438723"/>
                  <a:pt x="4615737" y="269921"/>
                  <a:pt x="4543425" y="228600"/>
                </a:cubicBezTo>
                <a:cubicBezTo>
                  <a:pt x="4509327" y="209115"/>
                  <a:pt x="4466382" y="212444"/>
                  <a:pt x="4429125" y="200025"/>
                </a:cubicBezTo>
                <a:cubicBezTo>
                  <a:pt x="4151822" y="107591"/>
                  <a:pt x="4431429" y="163615"/>
                  <a:pt x="4086225" y="114300"/>
                </a:cubicBezTo>
                <a:cubicBezTo>
                  <a:pt x="4048125" y="95250"/>
                  <a:pt x="4012336" y="70620"/>
                  <a:pt x="3971925" y="57150"/>
                </a:cubicBezTo>
                <a:cubicBezTo>
                  <a:pt x="3925849" y="41791"/>
                  <a:pt x="3876168" y="40355"/>
                  <a:pt x="3829050" y="28575"/>
                </a:cubicBezTo>
                <a:cubicBezTo>
                  <a:pt x="3799829" y="21270"/>
                  <a:pt x="3771900" y="9525"/>
                  <a:pt x="3743325" y="0"/>
                </a:cubicBezTo>
                <a:cubicBezTo>
                  <a:pt x="3714750" y="9525"/>
                  <a:pt x="3681120" y="9759"/>
                  <a:pt x="3657600" y="28575"/>
                </a:cubicBezTo>
                <a:cubicBezTo>
                  <a:pt x="3502819" y="152400"/>
                  <a:pt x="3707606" y="85725"/>
                  <a:pt x="3514725" y="171450"/>
                </a:cubicBezTo>
                <a:cubicBezTo>
                  <a:pt x="3392493" y="225775"/>
                  <a:pt x="3345343" y="223927"/>
                  <a:pt x="3228975" y="257175"/>
                </a:cubicBezTo>
                <a:cubicBezTo>
                  <a:pt x="3200013" y="265450"/>
                  <a:pt x="3619500" y="228600"/>
                  <a:pt x="3143250" y="285750"/>
                </a:cubicBezTo>
                <a:lnTo>
                  <a:pt x="2971800" y="628650"/>
                </a:lnTo>
                <a:lnTo>
                  <a:pt x="2943225" y="571500"/>
                </a:lnTo>
                <a:close/>
              </a:path>
            </a:pathLst>
          </a:cu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300F7665-DAE0-4909-BEEC-C5A57FCD0921}"/>
              </a:ext>
            </a:extLst>
          </p:cNvPr>
          <p:cNvSpPr/>
          <p:nvPr/>
        </p:nvSpPr>
        <p:spPr>
          <a:xfrm>
            <a:off x="15116175" y="8682501"/>
            <a:ext cx="6600825" cy="5033499"/>
          </a:xfrm>
          <a:custGeom>
            <a:avLst/>
            <a:gdLst>
              <a:gd name="connsiteX0" fmla="*/ 4572000 w 6600825"/>
              <a:gd name="connsiteY0" fmla="*/ 118599 h 5033499"/>
              <a:gd name="connsiteX1" fmla="*/ 4572000 w 6600825"/>
              <a:gd name="connsiteY1" fmla="*/ 118599 h 5033499"/>
              <a:gd name="connsiteX2" fmla="*/ 3543300 w 6600825"/>
              <a:gd name="connsiteY2" fmla="*/ 375774 h 5033499"/>
              <a:gd name="connsiteX3" fmla="*/ 3514725 w 6600825"/>
              <a:gd name="connsiteY3" fmla="*/ 461499 h 5033499"/>
              <a:gd name="connsiteX4" fmla="*/ 3486150 w 6600825"/>
              <a:gd name="connsiteY4" fmla="*/ 604374 h 5033499"/>
              <a:gd name="connsiteX5" fmla="*/ 3400425 w 6600825"/>
              <a:gd name="connsiteY5" fmla="*/ 632949 h 5033499"/>
              <a:gd name="connsiteX6" fmla="*/ 3200400 w 6600825"/>
              <a:gd name="connsiteY6" fmla="*/ 690099 h 5033499"/>
              <a:gd name="connsiteX7" fmla="*/ 3171825 w 6600825"/>
              <a:gd name="connsiteY7" fmla="*/ 775824 h 5033499"/>
              <a:gd name="connsiteX8" fmla="*/ 3000375 w 6600825"/>
              <a:gd name="connsiteY8" fmla="*/ 832974 h 5033499"/>
              <a:gd name="connsiteX9" fmla="*/ 2828925 w 6600825"/>
              <a:gd name="connsiteY9" fmla="*/ 918699 h 5033499"/>
              <a:gd name="connsiteX10" fmla="*/ 2714625 w 6600825"/>
              <a:gd name="connsiteY10" fmla="*/ 1032999 h 5033499"/>
              <a:gd name="connsiteX11" fmla="*/ 2628900 w 6600825"/>
              <a:gd name="connsiteY11" fmla="*/ 1118724 h 5033499"/>
              <a:gd name="connsiteX12" fmla="*/ 2457450 w 6600825"/>
              <a:gd name="connsiteY12" fmla="*/ 1233024 h 5033499"/>
              <a:gd name="connsiteX13" fmla="*/ 2371725 w 6600825"/>
              <a:gd name="connsiteY13" fmla="*/ 1261599 h 5033499"/>
              <a:gd name="connsiteX14" fmla="*/ 1828800 w 6600825"/>
              <a:gd name="connsiteY14" fmla="*/ 1347324 h 5033499"/>
              <a:gd name="connsiteX15" fmla="*/ 1714500 w 6600825"/>
              <a:gd name="connsiteY15" fmla="*/ 1375899 h 5033499"/>
              <a:gd name="connsiteX16" fmla="*/ 1285875 w 6600825"/>
              <a:gd name="connsiteY16" fmla="*/ 1433049 h 5033499"/>
              <a:gd name="connsiteX17" fmla="*/ 1000125 w 6600825"/>
              <a:gd name="connsiteY17" fmla="*/ 1518774 h 5033499"/>
              <a:gd name="connsiteX18" fmla="*/ 914400 w 6600825"/>
              <a:gd name="connsiteY18" fmla="*/ 1547349 h 5033499"/>
              <a:gd name="connsiteX19" fmla="*/ 771525 w 6600825"/>
              <a:gd name="connsiteY19" fmla="*/ 1575924 h 5033499"/>
              <a:gd name="connsiteX20" fmla="*/ 685800 w 6600825"/>
              <a:gd name="connsiteY20" fmla="*/ 1633074 h 5033499"/>
              <a:gd name="connsiteX21" fmla="*/ 428625 w 6600825"/>
              <a:gd name="connsiteY21" fmla="*/ 1690224 h 5033499"/>
              <a:gd name="connsiteX22" fmla="*/ 342900 w 6600825"/>
              <a:gd name="connsiteY22" fmla="*/ 1718799 h 5033499"/>
              <a:gd name="connsiteX23" fmla="*/ 285750 w 6600825"/>
              <a:gd name="connsiteY23" fmla="*/ 1804524 h 5033499"/>
              <a:gd name="connsiteX24" fmla="*/ 171450 w 6600825"/>
              <a:gd name="connsiteY24" fmla="*/ 1890249 h 5033499"/>
              <a:gd name="connsiteX25" fmla="*/ 142875 w 6600825"/>
              <a:gd name="connsiteY25" fmla="*/ 1975974 h 5033499"/>
              <a:gd name="connsiteX26" fmla="*/ 85725 w 6600825"/>
              <a:gd name="connsiteY26" fmla="*/ 2090274 h 5033499"/>
              <a:gd name="connsiteX27" fmla="*/ 28575 w 6600825"/>
              <a:gd name="connsiteY27" fmla="*/ 2604624 h 5033499"/>
              <a:gd name="connsiteX28" fmla="*/ 0 w 6600825"/>
              <a:gd name="connsiteY28" fmla="*/ 2690349 h 5033499"/>
              <a:gd name="connsiteX29" fmla="*/ 28575 w 6600825"/>
              <a:gd name="connsiteY29" fmla="*/ 3576174 h 5033499"/>
              <a:gd name="connsiteX30" fmla="*/ 114300 w 6600825"/>
              <a:gd name="connsiteY30" fmla="*/ 3633324 h 5033499"/>
              <a:gd name="connsiteX31" fmla="*/ 171450 w 6600825"/>
              <a:gd name="connsiteY31" fmla="*/ 3719049 h 5033499"/>
              <a:gd name="connsiteX32" fmla="*/ 200025 w 6600825"/>
              <a:gd name="connsiteY32" fmla="*/ 3861924 h 5033499"/>
              <a:gd name="connsiteX33" fmla="*/ 314325 w 6600825"/>
              <a:gd name="connsiteY33" fmla="*/ 3919074 h 5033499"/>
              <a:gd name="connsiteX34" fmla="*/ 457200 w 6600825"/>
              <a:gd name="connsiteY34" fmla="*/ 4033374 h 5033499"/>
              <a:gd name="connsiteX35" fmla="*/ 542925 w 6600825"/>
              <a:gd name="connsiteY35" fmla="*/ 4090524 h 5033499"/>
              <a:gd name="connsiteX36" fmla="*/ 600075 w 6600825"/>
              <a:gd name="connsiteY36" fmla="*/ 4176249 h 5033499"/>
              <a:gd name="connsiteX37" fmla="*/ 800100 w 6600825"/>
              <a:gd name="connsiteY37" fmla="*/ 4233399 h 5033499"/>
              <a:gd name="connsiteX38" fmla="*/ 971550 w 6600825"/>
              <a:gd name="connsiteY38" fmla="*/ 4290549 h 5033499"/>
              <a:gd name="connsiteX39" fmla="*/ 1057275 w 6600825"/>
              <a:gd name="connsiteY39" fmla="*/ 4376274 h 5033499"/>
              <a:gd name="connsiteX40" fmla="*/ 1514475 w 6600825"/>
              <a:gd name="connsiteY40" fmla="*/ 4461999 h 5033499"/>
              <a:gd name="connsiteX41" fmla="*/ 1657350 w 6600825"/>
              <a:gd name="connsiteY41" fmla="*/ 4576299 h 5033499"/>
              <a:gd name="connsiteX42" fmla="*/ 1743075 w 6600825"/>
              <a:gd name="connsiteY42" fmla="*/ 4633449 h 5033499"/>
              <a:gd name="connsiteX43" fmla="*/ 1885950 w 6600825"/>
              <a:gd name="connsiteY43" fmla="*/ 4747749 h 5033499"/>
              <a:gd name="connsiteX44" fmla="*/ 2143125 w 6600825"/>
              <a:gd name="connsiteY44" fmla="*/ 4804899 h 5033499"/>
              <a:gd name="connsiteX45" fmla="*/ 2857500 w 6600825"/>
              <a:gd name="connsiteY45" fmla="*/ 4833474 h 5033499"/>
              <a:gd name="connsiteX46" fmla="*/ 3114675 w 6600825"/>
              <a:gd name="connsiteY46" fmla="*/ 4862049 h 5033499"/>
              <a:gd name="connsiteX47" fmla="*/ 3514725 w 6600825"/>
              <a:gd name="connsiteY47" fmla="*/ 4947774 h 5033499"/>
              <a:gd name="connsiteX48" fmla="*/ 3943350 w 6600825"/>
              <a:gd name="connsiteY48" fmla="*/ 5033499 h 5033499"/>
              <a:gd name="connsiteX49" fmla="*/ 4714875 w 6600825"/>
              <a:gd name="connsiteY49" fmla="*/ 5004924 h 5033499"/>
              <a:gd name="connsiteX50" fmla="*/ 4857750 w 6600825"/>
              <a:gd name="connsiteY50" fmla="*/ 4919199 h 5033499"/>
              <a:gd name="connsiteX51" fmla="*/ 5286375 w 6600825"/>
              <a:gd name="connsiteY51" fmla="*/ 4890624 h 5033499"/>
              <a:gd name="connsiteX52" fmla="*/ 5457825 w 6600825"/>
              <a:gd name="connsiteY52" fmla="*/ 4862049 h 5033499"/>
              <a:gd name="connsiteX53" fmla="*/ 5629275 w 6600825"/>
              <a:gd name="connsiteY53" fmla="*/ 4804899 h 5033499"/>
              <a:gd name="connsiteX54" fmla="*/ 5715000 w 6600825"/>
              <a:gd name="connsiteY54" fmla="*/ 4719174 h 5033499"/>
              <a:gd name="connsiteX55" fmla="*/ 5943600 w 6600825"/>
              <a:gd name="connsiteY55" fmla="*/ 4662024 h 5033499"/>
              <a:gd name="connsiteX56" fmla="*/ 6086475 w 6600825"/>
              <a:gd name="connsiteY56" fmla="*/ 4633449 h 5033499"/>
              <a:gd name="connsiteX57" fmla="*/ 6257925 w 6600825"/>
              <a:gd name="connsiteY57" fmla="*/ 4519149 h 5033499"/>
              <a:gd name="connsiteX58" fmla="*/ 6343650 w 6600825"/>
              <a:gd name="connsiteY58" fmla="*/ 4461999 h 5033499"/>
              <a:gd name="connsiteX59" fmla="*/ 6372225 w 6600825"/>
              <a:gd name="connsiteY59" fmla="*/ 4233399 h 5033499"/>
              <a:gd name="connsiteX60" fmla="*/ 6400800 w 6600825"/>
              <a:gd name="connsiteY60" fmla="*/ 3976224 h 5033499"/>
              <a:gd name="connsiteX61" fmla="*/ 6486525 w 6600825"/>
              <a:gd name="connsiteY61" fmla="*/ 3747624 h 5033499"/>
              <a:gd name="connsiteX62" fmla="*/ 6543675 w 6600825"/>
              <a:gd name="connsiteY62" fmla="*/ 3519024 h 5033499"/>
              <a:gd name="connsiteX63" fmla="*/ 6572250 w 6600825"/>
              <a:gd name="connsiteY63" fmla="*/ 3318999 h 5033499"/>
              <a:gd name="connsiteX64" fmla="*/ 6600825 w 6600825"/>
              <a:gd name="connsiteY64" fmla="*/ 2976099 h 5033499"/>
              <a:gd name="connsiteX65" fmla="*/ 6572250 w 6600825"/>
              <a:gd name="connsiteY65" fmla="*/ 2233149 h 5033499"/>
              <a:gd name="connsiteX66" fmla="*/ 6543675 w 6600825"/>
              <a:gd name="connsiteY66" fmla="*/ 2061699 h 5033499"/>
              <a:gd name="connsiteX67" fmla="*/ 6457950 w 6600825"/>
              <a:gd name="connsiteY67" fmla="*/ 1975974 h 5033499"/>
              <a:gd name="connsiteX68" fmla="*/ 6400800 w 6600825"/>
              <a:gd name="connsiteY68" fmla="*/ 1890249 h 5033499"/>
              <a:gd name="connsiteX69" fmla="*/ 6372225 w 6600825"/>
              <a:gd name="connsiteY69" fmla="*/ 1775949 h 5033499"/>
              <a:gd name="connsiteX70" fmla="*/ 6286500 w 6600825"/>
              <a:gd name="connsiteY70" fmla="*/ 1690224 h 5033499"/>
              <a:gd name="connsiteX71" fmla="*/ 6143625 w 6600825"/>
              <a:gd name="connsiteY71" fmla="*/ 1547349 h 5033499"/>
              <a:gd name="connsiteX72" fmla="*/ 6115050 w 6600825"/>
              <a:gd name="connsiteY72" fmla="*/ 1461624 h 5033499"/>
              <a:gd name="connsiteX73" fmla="*/ 6029325 w 6600825"/>
              <a:gd name="connsiteY73" fmla="*/ 1404474 h 5033499"/>
              <a:gd name="connsiteX74" fmla="*/ 5972175 w 6600825"/>
              <a:gd name="connsiteY74" fmla="*/ 1233024 h 5033499"/>
              <a:gd name="connsiteX75" fmla="*/ 5915025 w 6600825"/>
              <a:gd name="connsiteY75" fmla="*/ 1147299 h 5033499"/>
              <a:gd name="connsiteX76" fmla="*/ 5800725 w 6600825"/>
              <a:gd name="connsiteY76" fmla="*/ 975849 h 5033499"/>
              <a:gd name="connsiteX77" fmla="*/ 5743575 w 6600825"/>
              <a:gd name="connsiteY77" fmla="*/ 890124 h 5033499"/>
              <a:gd name="connsiteX78" fmla="*/ 5572125 w 6600825"/>
              <a:gd name="connsiteY78" fmla="*/ 661524 h 5033499"/>
              <a:gd name="connsiteX79" fmla="*/ 5486400 w 6600825"/>
              <a:gd name="connsiteY79" fmla="*/ 632949 h 5033499"/>
              <a:gd name="connsiteX80" fmla="*/ 5343525 w 6600825"/>
              <a:gd name="connsiteY80" fmla="*/ 461499 h 5033499"/>
              <a:gd name="connsiteX81" fmla="*/ 5286375 w 6600825"/>
              <a:gd name="connsiteY81" fmla="*/ 375774 h 5033499"/>
              <a:gd name="connsiteX82" fmla="*/ 5229225 w 6600825"/>
              <a:gd name="connsiteY82" fmla="*/ 261474 h 5033499"/>
              <a:gd name="connsiteX83" fmla="*/ 5114925 w 6600825"/>
              <a:gd name="connsiteY83" fmla="*/ 204324 h 5033499"/>
              <a:gd name="connsiteX84" fmla="*/ 5029200 w 6600825"/>
              <a:gd name="connsiteY84" fmla="*/ 90024 h 5033499"/>
              <a:gd name="connsiteX85" fmla="*/ 4972050 w 6600825"/>
              <a:gd name="connsiteY85" fmla="*/ 4299 h 5033499"/>
              <a:gd name="connsiteX86" fmla="*/ 4572000 w 6600825"/>
              <a:gd name="connsiteY86" fmla="*/ 118599 h 503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6600825" h="5033499">
                <a:moveTo>
                  <a:pt x="4572000" y="118599"/>
                </a:moveTo>
                <a:lnTo>
                  <a:pt x="4572000" y="118599"/>
                </a:lnTo>
                <a:cubicBezTo>
                  <a:pt x="4229100" y="204324"/>
                  <a:pt x="3879513" y="266732"/>
                  <a:pt x="3543300" y="375774"/>
                </a:cubicBezTo>
                <a:cubicBezTo>
                  <a:pt x="3514649" y="385066"/>
                  <a:pt x="3522030" y="432278"/>
                  <a:pt x="3514725" y="461499"/>
                </a:cubicBezTo>
                <a:cubicBezTo>
                  <a:pt x="3502945" y="508617"/>
                  <a:pt x="3513091" y="563963"/>
                  <a:pt x="3486150" y="604374"/>
                </a:cubicBezTo>
                <a:cubicBezTo>
                  <a:pt x="3469442" y="629436"/>
                  <a:pt x="3429387" y="624674"/>
                  <a:pt x="3400425" y="632949"/>
                </a:cubicBezTo>
                <a:cubicBezTo>
                  <a:pt x="3149263" y="704710"/>
                  <a:pt x="3405939" y="621586"/>
                  <a:pt x="3200400" y="690099"/>
                </a:cubicBezTo>
                <a:cubicBezTo>
                  <a:pt x="3190875" y="718674"/>
                  <a:pt x="3196335" y="758317"/>
                  <a:pt x="3171825" y="775824"/>
                </a:cubicBezTo>
                <a:cubicBezTo>
                  <a:pt x="3122805" y="810839"/>
                  <a:pt x="3057525" y="813924"/>
                  <a:pt x="3000375" y="832974"/>
                </a:cubicBezTo>
                <a:cubicBezTo>
                  <a:pt x="2882069" y="872409"/>
                  <a:pt x="2939712" y="844841"/>
                  <a:pt x="2828925" y="918699"/>
                </a:cubicBezTo>
                <a:cubicBezTo>
                  <a:pt x="2774496" y="1081985"/>
                  <a:pt x="2845254" y="945913"/>
                  <a:pt x="2714625" y="1032999"/>
                </a:cubicBezTo>
                <a:cubicBezTo>
                  <a:pt x="2681001" y="1055415"/>
                  <a:pt x="2660799" y="1093914"/>
                  <a:pt x="2628900" y="1118724"/>
                </a:cubicBezTo>
                <a:cubicBezTo>
                  <a:pt x="2574683" y="1160893"/>
                  <a:pt x="2522611" y="1211304"/>
                  <a:pt x="2457450" y="1233024"/>
                </a:cubicBezTo>
                <a:cubicBezTo>
                  <a:pt x="2428875" y="1242549"/>
                  <a:pt x="2401261" y="1255692"/>
                  <a:pt x="2371725" y="1261599"/>
                </a:cubicBezTo>
                <a:cubicBezTo>
                  <a:pt x="1552494" y="1425445"/>
                  <a:pt x="2381784" y="1246781"/>
                  <a:pt x="1828800" y="1347324"/>
                </a:cubicBezTo>
                <a:cubicBezTo>
                  <a:pt x="1790161" y="1354349"/>
                  <a:pt x="1753292" y="1369774"/>
                  <a:pt x="1714500" y="1375899"/>
                </a:cubicBezTo>
                <a:cubicBezTo>
                  <a:pt x="1572124" y="1398379"/>
                  <a:pt x="1428750" y="1413999"/>
                  <a:pt x="1285875" y="1433049"/>
                </a:cubicBezTo>
                <a:cubicBezTo>
                  <a:pt x="878436" y="1568862"/>
                  <a:pt x="1302425" y="1432403"/>
                  <a:pt x="1000125" y="1518774"/>
                </a:cubicBezTo>
                <a:cubicBezTo>
                  <a:pt x="971163" y="1527049"/>
                  <a:pt x="943621" y="1540044"/>
                  <a:pt x="914400" y="1547349"/>
                </a:cubicBezTo>
                <a:cubicBezTo>
                  <a:pt x="867282" y="1559129"/>
                  <a:pt x="819150" y="1566399"/>
                  <a:pt x="771525" y="1575924"/>
                </a:cubicBezTo>
                <a:cubicBezTo>
                  <a:pt x="742950" y="1594974"/>
                  <a:pt x="716517" y="1617715"/>
                  <a:pt x="685800" y="1633074"/>
                </a:cubicBezTo>
                <a:cubicBezTo>
                  <a:pt x="608608" y="1671670"/>
                  <a:pt x="507644" y="1672664"/>
                  <a:pt x="428625" y="1690224"/>
                </a:cubicBezTo>
                <a:cubicBezTo>
                  <a:pt x="399222" y="1696758"/>
                  <a:pt x="371475" y="1709274"/>
                  <a:pt x="342900" y="1718799"/>
                </a:cubicBezTo>
                <a:cubicBezTo>
                  <a:pt x="323850" y="1747374"/>
                  <a:pt x="310034" y="1780240"/>
                  <a:pt x="285750" y="1804524"/>
                </a:cubicBezTo>
                <a:cubicBezTo>
                  <a:pt x="252074" y="1838200"/>
                  <a:pt x="201939" y="1853662"/>
                  <a:pt x="171450" y="1890249"/>
                </a:cubicBezTo>
                <a:cubicBezTo>
                  <a:pt x="152167" y="1913388"/>
                  <a:pt x="154740" y="1948289"/>
                  <a:pt x="142875" y="1975974"/>
                </a:cubicBezTo>
                <a:cubicBezTo>
                  <a:pt x="126095" y="2015127"/>
                  <a:pt x="104775" y="2052174"/>
                  <a:pt x="85725" y="2090274"/>
                </a:cubicBezTo>
                <a:cubicBezTo>
                  <a:pt x="68463" y="2314674"/>
                  <a:pt x="75625" y="2416426"/>
                  <a:pt x="28575" y="2604624"/>
                </a:cubicBezTo>
                <a:cubicBezTo>
                  <a:pt x="21270" y="2633845"/>
                  <a:pt x="9525" y="2661774"/>
                  <a:pt x="0" y="2690349"/>
                </a:cubicBezTo>
                <a:cubicBezTo>
                  <a:pt x="9525" y="2985624"/>
                  <a:pt x="-6974" y="3282892"/>
                  <a:pt x="28575" y="3576174"/>
                </a:cubicBezTo>
                <a:cubicBezTo>
                  <a:pt x="32708" y="3610267"/>
                  <a:pt x="90016" y="3609040"/>
                  <a:pt x="114300" y="3633324"/>
                </a:cubicBezTo>
                <a:cubicBezTo>
                  <a:pt x="138584" y="3657608"/>
                  <a:pt x="152400" y="3690474"/>
                  <a:pt x="171450" y="3719049"/>
                </a:cubicBezTo>
                <a:cubicBezTo>
                  <a:pt x="180975" y="3766674"/>
                  <a:pt x="171795" y="3822402"/>
                  <a:pt x="200025" y="3861924"/>
                </a:cubicBezTo>
                <a:cubicBezTo>
                  <a:pt x="224784" y="3896587"/>
                  <a:pt x="278882" y="3895445"/>
                  <a:pt x="314325" y="3919074"/>
                </a:cubicBezTo>
                <a:cubicBezTo>
                  <a:pt x="365072" y="3952905"/>
                  <a:pt x="408408" y="3996780"/>
                  <a:pt x="457200" y="4033374"/>
                </a:cubicBezTo>
                <a:cubicBezTo>
                  <a:pt x="484674" y="4053980"/>
                  <a:pt x="514350" y="4071474"/>
                  <a:pt x="542925" y="4090524"/>
                </a:cubicBezTo>
                <a:cubicBezTo>
                  <a:pt x="561975" y="4119099"/>
                  <a:pt x="573258" y="4154795"/>
                  <a:pt x="600075" y="4176249"/>
                </a:cubicBezTo>
                <a:cubicBezTo>
                  <a:pt x="619281" y="4191614"/>
                  <a:pt x="791886" y="4230935"/>
                  <a:pt x="800100" y="4233399"/>
                </a:cubicBezTo>
                <a:cubicBezTo>
                  <a:pt x="857801" y="4250709"/>
                  <a:pt x="971550" y="4290549"/>
                  <a:pt x="971550" y="4290549"/>
                </a:cubicBezTo>
                <a:cubicBezTo>
                  <a:pt x="1000125" y="4319124"/>
                  <a:pt x="1021130" y="4358202"/>
                  <a:pt x="1057275" y="4376274"/>
                </a:cubicBezTo>
                <a:cubicBezTo>
                  <a:pt x="1184318" y="4439795"/>
                  <a:pt x="1382318" y="4447315"/>
                  <a:pt x="1514475" y="4461999"/>
                </a:cubicBezTo>
                <a:cubicBezTo>
                  <a:pt x="1681364" y="4517629"/>
                  <a:pt x="1528099" y="4447048"/>
                  <a:pt x="1657350" y="4576299"/>
                </a:cubicBezTo>
                <a:cubicBezTo>
                  <a:pt x="1681634" y="4600583"/>
                  <a:pt x="1715601" y="4612843"/>
                  <a:pt x="1743075" y="4633449"/>
                </a:cubicBezTo>
                <a:cubicBezTo>
                  <a:pt x="1791867" y="4670043"/>
                  <a:pt x="1834231" y="4715424"/>
                  <a:pt x="1885950" y="4747749"/>
                </a:cubicBezTo>
                <a:cubicBezTo>
                  <a:pt x="1934367" y="4778010"/>
                  <a:pt x="2119454" y="4803372"/>
                  <a:pt x="2143125" y="4804899"/>
                </a:cubicBezTo>
                <a:cubicBezTo>
                  <a:pt x="2380946" y="4820242"/>
                  <a:pt x="2619375" y="4823949"/>
                  <a:pt x="2857500" y="4833474"/>
                </a:cubicBezTo>
                <a:cubicBezTo>
                  <a:pt x="2943225" y="4842999"/>
                  <a:pt x="3029289" y="4849851"/>
                  <a:pt x="3114675" y="4862049"/>
                </a:cubicBezTo>
                <a:cubicBezTo>
                  <a:pt x="3181581" y="4871607"/>
                  <a:pt x="3503196" y="4945612"/>
                  <a:pt x="3514725" y="4947774"/>
                </a:cubicBezTo>
                <a:cubicBezTo>
                  <a:pt x="3990921" y="5037061"/>
                  <a:pt x="3418020" y="4902166"/>
                  <a:pt x="3943350" y="5033499"/>
                </a:cubicBezTo>
                <a:cubicBezTo>
                  <a:pt x="4200525" y="5023974"/>
                  <a:pt x="4459511" y="5036845"/>
                  <a:pt x="4714875" y="5004924"/>
                </a:cubicBezTo>
                <a:cubicBezTo>
                  <a:pt x="4769986" y="4998035"/>
                  <a:pt x="4803289" y="4930091"/>
                  <a:pt x="4857750" y="4919199"/>
                </a:cubicBezTo>
                <a:cubicBezTo>
                  <a:pt x="4998161" y="4891117"/>
                  <a:pt x="5143500" y="4900149"/>
                  <a:pt x="5286375" y="4890624"/>
                </a:cubicBezTo>
                <a:cubicBezTo>
                  <a:pt x="5343525" y="4881099"/>
                  <a:pt x="5401617" y="4876101"/>
                  <a:pt x="5457825" y="4862049"/>
                </a:cubicBezTo>
                <a:cubicBezTo>
                  <a:pt x="5516268" y="4847438"/>
                  <a:pt x="5629275" y="4804899"/>
                  <a:pt x="5629275" y="4804899"/>
                </a:cubicBezTo>
                <a:cubicBezTo>
                  <a:pt x="5657850" y="4776324"/>
                  <a:pt x="5681376" y="4741590"/>
                  <a:pt x="5715000" y="4719174"/>
                </a:cubicBezTo>
                <a:cubicBezTo>
                  <a:pt x="5752657" y="4694069"/>
                  <a:pt x="5922991" y="4666146"/>
                  <a:pt x="5943600" y="4662024"/>
                </a:cubicBezTo>
                <a:cubicBezTo>
                  <a:pt x="6099313" y="4428454"/>
                  <a:pt x="5892662" y="4676519"/>
                  <a:pt x="6086475" y="4633449"/>
                </a:cubicBezTo>
                <a:cubicBezTo>
                  <a:pt x="6153525" y="4618549"/>
                  <a:pt x="6200775" y="4557249"/>
                  <a:pt x="6257925" y="4519149"/>
                </a:cubicBezTo>
                <a:lnTo>
                  <a:pt x="6343650" y="4461999"/>
                </a:lnTo>
                <a:cubicBezTo>
                  <a:pt x="6353175" y="4385799"/>
                  <a:pt x="6363252" y="4309666"/>
                  <a:pt x="6372225" y="4233399"/>
                </a:cubicBezTo>
                <a:cubicBezTo>
                  <a:pt x="6382303" y="4147737"/>
                  <a:pt x="6387685" y="4061474"/>
                  <a:pt x="6400800" y="3976224"/>
                </a:cubicBezTo>
                <a:cubicBezTo>
                  <a:pt x="6431597" y="3776045"/>
                  <a:pt x="6420608" y="3945375"/>
                  <a:pt x="6486525" y="3747624"/>
                </a:cubicBezTo>
                <a:cubicBezTo>
                  <a:pt x="6511363" y="3673110"/>
                  <a:pt x="6524625" y="3595224"/>
                  <a:pt x="6543675" y="3519024"/>
                </a:cubicBezTo>
                <a:cubicBezTo>
                  <a:pt x="6481655" y="3332964"/>
                  <a:pt x="6529878" y="3544984"/>
                  <a:pt x="6572250" y="3318999"/>
                </a:cubicBezTo>
                <a:cubicBezTo>
                  <a:pt x="6593387" y="3206267"/>
                  <a:pt x="6591300" y="3090399"/>
                  <a:pt x="6600825" y="2976099"/>
                </a:cubicBezTo>
                <a:cubicBezTo>
                  <a:pt x="6591300" y="2728449"/>
                  <a:pt x="6587709" y="2480499"/>
                  <a:pt x="6572250" y="2233149"/>
                </a:cubicBezTo>
                <a:cubicBezTo>
                  <a:pt x="6568636" y="2175324"/>
                  <a:pt x="6567206" y="2114644"/>
                  <a:pt x="6543675" y="2061699"/>
                </a:cubicBezTo>
                <a:cubicBezTo>
                  <a:pt x="6527262" y="2024771"/>
                  <a:pt x="6483821" y="2007019"/>
                  <a:pt x="6457950" y="1975974"/>
                </a:cubicBezTo>
                <a:cubicBezTo>
                  <a:pt x="6435964" y="1949591"/>
                  <a:pt x="6419850" y="1918824"/>
                  <a:pt x="6400800" y="1890249"/>
                </a:cubicBezTo>
                <a:cubicBezTo>
                  <a:pt x="6391275" y="1852149"/>
                  <a:pt x="6391710" y="1810047"/>
                  <a:pt x="6372225" y="1775949"/>
                </a:cubicBezTo>
                <a:cubicBezTo>
                  <a:pt x="6352175" y="1740862"/>
                  <a:pt x="6312371" y="1721269"/>
                  <a:pt x="6286500" y="1690224"/>
                </a:cubicBezTo>
                <a:cubicBezTo>
                  <a:pt x="6167437" y="1547349"/>
                  <a:pt x="6300788" y="1652124"/>
                  <a:pt x="6143625" y="1547349"/>
                </a:cubicBezTo>
                <a:cubicBezTo>
                  <a:pt x="6134100" y="1518774"/>
                  <a:pt x="6133866" y="1485144"/>
                  <a:pt x="6115050" y="1461624"/>
                </a:cubicBezTo>
                <a:cubicBezTo>
                  <a:pt x="6093596" y="1434807"/>
                  <a:pt x="6047527" y="1433597"/>
                  <a:pt x="6029325" y="1404474"/>
                </a:cubicBezTo>
                <a:cubicBezTo>
                  <a:pt x="5997397" y="1353389"/>
                  <a:pt x="6005591" y="1283148"/>
                  <a:pt x="5972175" y="1233024"/>
                </a:cubicBezTo>
                <a:lnTo>
                  <a:pt x="5915025" y="1147299"/>
                </a:lnTo>
                <a:cubicBezTo>
                  <a:pt x="5863076" y="939505"/>
                  <a:pt x="5932283" y="1107407"/>
                  <a:pt x="5800725" y="975849"/>
                </a:cubicBezTo>
                <a:cubicBezTo>
                  <a:pt x="5776441" y="951565"/>
                  <a:pt x="5761777" y="919247"/>
                  <a:pt x="5743575" y="890124"/>
                </a:cubicBezTo>
                <a:cubicBezTo>
                  <a:pt x="5690805" y="805692"/>
                  <a:pt x="5658016" y="718785"/>
                  <a:pt x="5572125" y="661524"/>
                </a:cubicBezTo>
                <a:cubicBezTo>
                  <a:pt x="5547063" y="644816"/>
                  <a:pt x="5514975" y="642474"/>
                  <a:pt x="5486400" y="632949"/>
                </a:cubicBezTo>
                <a:cubicBezTo>
                  <a:pt x="5431823" y="469219"/>
                  <a:pt x="5499221" y="617195"/>
                  <a:pt x="5343525" y="461499"/>
                </a:cubicBezTo>
                <a:cubicBezTo>
                  <a:pt x="5319241" y="437215"/>
                  <a:pt x="5303414" y="405592"/>
                  <a:pt x="5286375" y="375774"/>
                </a:cubicBezTo>
                <a:cubicBezTo>
                  <a:pt x="5265241" y="338789"/>
                  <a:pt x="5259346" y="291595"/>
                  <a:pt x="5229225" y="261474"/>
                </a:cubicBezTo>
                <a:cubicBezTo>
                  <a:pt x="5199104" y="231353"/>
                  <a:pt x="5153025" y="223374"/>
                  <a:pt x="5114925" y="204324"/>
                </a:cubicBezTo>
                <a:cubicBezTo>
                  <a:pt x="5086350" y="166224"/>
                  <a:pt x="5056881" y="128778"/>
                  <a:pt x="5029200" y="90024"/>
                </a:cubicBezTo>
                <a:cubicBezTo>
                  <a:pt x="5009239" y="62078"/>
                  <a:pt x="4848225" y="-19513"/>
                  <a:pt x="4972050" y="4299"/>
                </a:cubicBezTo>
                <a:lnTo>
                  <a:pt x="4572000" y="118599"/>
                </a:lnTo>
                <a:close/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54AF6368-17D0-478F-97B0-3DCB19137404}"/>
              </a:ext>
            </a:extLst>
          </p:cNvPr>
          <p:cNvSpPr/>
          <p:nvPr/>
        </p:nvSpPr>
        <p:spPr>
          <a:xfrm>
            <a:off x="8429625" y="5400675"/>
            <a:ext cx="5372100" cy="8258175"/>
          </a:xfrm>
          <a:custGeom>
            <a:avLst/>
            <a:gdLst>
              <a:gd name="connsiteX0" fmla="*/ 971550 w 5372100"/>
              <a:gd name="connsiteY0" fmla="*/ 571500 h 8258175"/>
              <a:gd name="connsiteX1" fmla="*/ 971550 w 5372100"/>
              <a:gd name="connsiteY1" fmla="*/ 571500 h 8258175"/>
              <a:gd name="connsiteX2" fmla="*/ 171450 w 5372100"/>
              <a:gd name="connsiteY2" fmla="*/ 1685925 h 8258175"/>
              <a:gd name="connsiteX3" fmla="*/ 142875 w 5372100"/>
              <a:gd name="connsiteY3" fmla="*/ 1828800 h 8258175"/>
              <a:gd name="connsiteX4" fmla="*/ 85725 w 5372100"/>
              <a:gd name="connsiteY4" fmla="*/ 1943100 h 8258175"/>
              <a:gd name="connsiteX5" fmla="*/ 57150 w 5372100"/>
              <a:gd name="connsiteY5" fmla="*/ 2085975 h 8258175"/>
              <a:gd name="connsiteX6" fmla="*/ 28575 w 5372100"/>
              <a:gd name="connsiteY6" fmla="*/ 2171700 h 8258175"/>
              <a:gd name="connsiteX7" fmla="*/ 0 w 5372100"/>
              <a:gd name="connsiteY7" fmla="*/ 2400300 h 8258175"/>
              <a:gd name="connsiteX8" fmla="*/ 57150 w 5372100"/>
              <a:gd name="connsiteY8" fmla="*/ 3143250 h 8258175"/>
              <a:gd name="connsiteX9" fmla="*/ 114300 w 5372100"/>
              <a:gd name="connsiteY9" fmla="*/ 3228975 h 8258175"/>
              <a:gd name="connsiteX10" fmla="*/ 171450 w 5372100"/>
              <a:gd name="connsiteY10" fmla="*/ 3343275 h 8258175"/>
              <a:gd name="connsiteX11" fmla="*/ 200025 w 5372100"/>
              <a:gd name="connsiteY11" fmla="*/ 3571875 h 8258175"/>
              <a:gd name="connsiteX12" fmla="*/ 228600 w 5372100"/>
              <a:gd name="connsiteY12" fmla="*/ 3657600 h 8258175"/>
              <a:gd name="connsiteX13" fmla="*/ 257175 w 5372100"/>
              <a:gd name="connsiteY13" fmla="*/ 3771900 h 8258175"/>
              <a:gd name="connsiteX14" fmla="*/ 285750 w 5372100"/>
              <a:gd name="connsiteY14" fmla="*/ 3857625 h 8258175"/>
              <a:gd name="connsiteX15" fmla="*/ 371475 w 5372100"/>
              <a:gd name="connsiteY15" fmla="*/ 4143375 h 8258175"/>
              <a:gd name="connsiteX16" fmla="*/ 400050 w 5372100"/>
              <a:gd name="connsiteY16" fmla="*/ 4400550 h 8258175"/>
              <a:gd name="connsiteX17" fmla="*/ 428625 w 5372100"/>
              <a:gd name="connsiteY17" fmla="*/ 4514850 h 8258175"/>
              <a:gd name="connsiteX18" fmla="*/ 457200 w 5372100"/>
              <a:gd name="connsiteY18" fmla="*/ 4829175 h 8258175"/>
              <a:gd name="connsiteX19" fmla="*/ 485775 w 5372100"/>
              <a:gd name="connsiteY19" fmla="*/ 5000625 h 8258175"/>
              <a:gd name="connsiteX20" fmla="*/ 514350 w 5372100"/>
              <a:gd name="connsiteY20" fmla="*/ 5200650 h 8258175"/>
              <a:gd name="connsiteX21" fmla="*/ 571500 w 5372100"/>
              <a:gd name="connsiteY21" fmla="*/ 5400675 h 8258175"/>
              <a:gd name="connsiteX22" fmla="*/ 628650 w 5372100"/>
              <a:gd name="connsiteY22" fmla="*/ 5829300 h 8258175"/>
              <a:gd name="connsiteX23" fmla="*/ 657225 w 5372100"/>
              <a:gd name="connsiteY23" fmla="*/ 5943600 h 8258175"/>
              <a:gd name="connsiteX24" fmla="*/ 628650 w 5372100"/>
              <a:gd name="connsiteY24" fmla="*/ 7000875 h 8258175"/>
              <a:gd name="connsiteX25" fmla="*/ 600075 w 5372100"/>
              <a:gd name="connsiteY25" fmla="*/ 7115175 h 8258175"/>
              <a:gd name="connsiteX26" fmla="*/ 514350 w 5372100"/>
              <a:gd name="connsiteY26" fmla="*/ 7200900 h 8258175"/>
              <a:gd name="connsiteX27" fmla="*/ 428625 w 5372100"/>
              <a:gd name="connsiteY27" fmla="*/ 7372350 h 8258175"/>
              <a:gd name="connsiteX28" fmla="*/ 457200 w 5372100"/>
              <a:gd name="connsiteY28" fmla="*/ 7686675 h 8258175"/>
              <a:gd name="connsiteX29" fmla="*/ 542925 w 5372100"/>
              <a:gd name="connsiteY29" fmla="*/ 7800975 h 8258175"/>
              <a:gd name="connsiteX30" fmla="*/ 800100 w 5372100"/>
              <a:gd name="connsiteY30" fmla="*/ 7943850 h 8258175"/>
              <a:gd name="connsiteX31" fmla="*/ 828675 w 5372100"/>
              <a:gd name="connsiteY31" fmla="*/ 8029575 h 8258175"/>
              <a:gd name="connsiteX32" fmla="*/ 942975 w 5372100"/>
              <a:gd name="connsiteY32" fmla="*/ 8001000 h 8258175"/>
              <a:gd name="connsiteX33" fmla="*/ 1143000 w 5372100"/>
              <a:gd name="connsiteY33" fmla="*/ 8029575 h 8258175"/>
              <a:gd name="connsiteX34" fmla="*/ 1485900 w 5372100"/>
              <a:gd name="connsiteY34" fmla="*/ 7972425 h 8258175"/>
              <a:gd name="connsiteX35" fmla="*/ 1771650 w 5372100"/>
              <a:gd name="connsiteY35" fmla="*/ 8029575 h 8258175"/>
              <a:gd name="connsiteX36" fmla="*/ 2057400 w 5372100"/>
              <a:gd name="connsiteY36" fmla="*/ 8058150 h 8258175"/>
              <a:gd name="connsiteX37" fmla="*/ 2200275 w 5372100"/>
              <a:gd name="connsiteY37" fmla="*/ 8115300 h 8258175"/>
              <a:gd name="connsiteX38" fmla="*/ 2371725 w 5372100"/>
              <a:gd name="connsiteY38" fmla="*/ 8172450 h 8258175"/>
              <a:gd name="connsiteX39" fmla="*/ 2514600 w 5372100"/>
              <a:gd name="connsiteY39" fmla="*/ 8229600 h 8258175"/>
              <a:gd name="connsiteX40" fmla="*/ 2800350 w 5372100"/>
              <a:gd name="connsiteY40" fmla="*/ 8258175 h 8258175"/>
              <a:gd name="connsiteX41" fmla="*/ 2971800 w 5372100"/>
              <a:gd name="connsiteY41" fmla="*/ 8229600 h 8258175"/>
              <a:gd name="connsiteX42" fmla="*/ 3086100 w 5372100"/>
              <a:gd name="connsiteY42" fmla="*/ 8172450 h 8258175"/>
              <a:gd name="connsiteX43" fmla="*/ 3200400 w 5372100"/>
              <a:gd name="connsiteY43" fmla="*/ 8201025 h 8258175"/>
              <a:gd name="connsiteX44" fmla="*/ 3371850 w 5372100"/>
              <a:gd name="connsiteY44" fmla="*/ 8086725 h 8258175"/>
              <a:gd name="connsiteX45" fmla="*/ 3543300 w 5372100"/>
              <a:gd name="connsiteY45" fmla="*/ 8058150 h 8258175"/>
              <a:gd name="connsiteX46" fmla="*/ 3600450 w 5372100"/>
              <a:gd name="connsiteY46" fmla="*/ 7943850 h 8258175"/>
              <a:gd name="connsiteX47" fmla="*/ 3686175 w 5372100"/>
              <a:gd name="connsiteY47" fmla="*/ 7886700 h 8258175"/>
              <a:gd name="connsiteX48" fmla="*/ 3771900 w 5372100"/>
              <a:gd name="connsiteY48" fmla="*/ 7743825 h 8258175"/>
              <a:gd name="connsiteX49" fmla="*/ 3857625 w 5372100"/>
              <a:gd name="connsiteY49" fmla="*/ 7658100 h 8258175"/>
              <a:gd name="connsiteX50" fmla="*/ 3914775 w 5372100"/>
              <a:gd name="connsiteY50" fmla="*/ 7515225 h 8258175"/>
              <a:gd name="connsiteX51" fmla="*/ 4000500 w 5372100"/>
              <a:gd name="connsiteY51" fmla="*/ 7372350 h 8258175"/>
              <a:gd name="connsiteX52" fmla="*/ 4057650 w 5372100"/>
              <a:gd name="connsiteY52" fmla="*/ 7286625 h 8258175"/>
              <a:gd name="connsiteX53" fmla="*/ 4229100 w 5372100"/>
              <a:gd name="connsiteY53" fmla="*/ 7086600 h 8258175"/>
              <a:gd name="connsiteX54" fmla="*/ 4314825 w 5372100"/>
              <a:gd name="connsiteY54" fmla="*/ 7029450 h 8258175"/>
              <a:gd name="connsiteX55" fmla="*/ 4343400 w 5372100"/>
              <a:gd name="connsiteY55" fmla="*/ 6943725 h 8258175"/>
              <a:gd name="connsiteX56" fmla="*/ 4629150 w 5372100"/>
              <a:gd name="connsiteY56" fmla="*/ 6829425 h 8258175"/>
              <a:gd name="connsiteX57" fmla="*/ 4714875 w 5372100"/>
              <a:gd name="connsiteY57" fmla="*/ 6800850 h 8258175"/>
              <a:gd name="connsiteX58" fmla="*/ 4800600 w 5372100"/>
              <a:gd name="connsiteY58" fmla="*/ 6772275 h 8258175"/>
              <a:gd name="connsiteX59" fmla="*/ 5029200 w 5372100"/>
              <a:gd name="connsiteY59" fmla="*/ 6629400 h 8258175"/>
              <a:gd name="connsiteX60" fmla="*/ 5200650 w 5372100"/>
              <a:gd name="connsiteY60" fmla="*/ 6572250 h 8258175"/>
              <a:gd name="connsiteX61" fmla="*/ 5257800 w 5372100"/>
              <a:gd name="connsiteY61" fmla="*/ 6372225 h 8258175"/>
              <a:gd name="connsiteX62" fmla="*/ 5314950 w 5372100"/>
              <a:gd name="connsiteY62" fmla="*/ 6257925 h 8258175"/>
              <a:gd name="connsiteX63" fmla="*/ 5372100 w 5372100"/>
              <a:gd name="connsiteY63" fmla="*/ 6057900 h 8258175"/>
              <a:gd name="connsiteX64" fmla="*/ 5343525 w 5372100"/>
              <a:gd name="connsiteY64" fmla="*/ 5343525 h 8258175"/>
              <a:gd name="connsiteX65" fmla="*/ 5314950 w 5372100"/>
              <a:gd name="connsiteY65" fmla="*/ 5229225 h 8258175"/>
              <a:gd name="connsiteX66" fmla="*/ 5286375 w 5372100"/>
              <a:gd name="connsiteY66" fmla="*/ 4886325 h 8258175"/>
              <a:gd name="connsiteX67" fmla="*/ 5257800 w 5372100"/>
              <a:gd name="connsiteY67" fmla="*/ 4657725 h 8258175"/>
              <a:gd name="connsiteX68" fmla="*/ 5286375 w 5372100"/>
              <a:gd name="connsiteY68" fmla="*/ 3200400 h 8258175"/>
              <a:gd name="connsiteX69" fmla="*/ 5257800 w 5372100"/>
              <a:gd name="connsiteY69" fmla="*/ 3057525 h 8258175"/>
              <a:gd name="connsiteX70" fmla="*/ 5229225 w 5372100"/>
              <a:gd name="connsiteY70" fmla="*/ 2686050 h 8258175"/>
              <a:gd name="connsiteX71" fmla="*/ 5200650 w 5372100"/>
              <a:gd name="connsiteY71" fmla="*/ 2571750 h 8258175"/>
              <a:gd name="connsiteX72" fmla="*/ 5029200 w 5372100"/>
              <a:gd name="connsiteY72" fmla="*/ 2257425 h 8258175"/>
              <a:gd name="connsiteX73" fmla="*/ 4886325 w 5372100"/>
              <a:gd name="connsiteY73" fmla="*/ 2114550 h 8258175"/>
              <a:gd name="connsiteX74" fmla="*/ 4857750 w 5372100"/>
              <a:gd name="connsiteY74" fmla="*/ 2028825 h 8258175"/>
              <a:gd name="connsiteX75" fmla="*/ 4686300 w 5372100"/>
              <a:gd name="connsiteY75" fmla="*/ 1885950 h 8258175"/>
              <a:gd name="connsiteX76" fmla="*/ 4486275 w 5372100"/>
              <a:gd name="connsiteY76" fmla="*/ 1714500 h 8258175"/>
              <a:gd name="connsiteX77" fmla="*/ 4400550 w 5372100"/>
              <a:gd name="connsiteY77" fmla="*/ 1600200 h 8258175"/>
              <a:gd name="connsiteX78" fmla="*/ 4229100 w 5372100"/>
              <a:gd name="connsiteY78" fmla="*/ 1514475 h 8258175"/>
              <a:gd name="connsiteX79" fmla="*/ 4057650 w 5372100"/>
              <a:gd name="connsiteY79" fmla="*/ 1314450 h 8258175"/>
              <a:gd name="connsiteX80" fmla="*/ 3829050 w 5372100"/>
              <a:gd name="connsiteY80" fmla="*/ 1257300 h 8258175"/>
              <a:gd name="connsiteX81" fmla="*/ 3714750 w 5372100"/>
              <a:gd name="connsiteY81" fmla="*/ 1114425 h 8258175"/>
              <a:gd name="connsiteX82" fmla="*/ 3600450 w 5372100"/>
              <a:gd name="connsiteY82" fmla="*/ 971550 h 8258175"/>
              <a:gd name="connsiteX83" fmla="*/ 3429000 w 5372100"/>
              <a:gd name="connsiteY83" fmla="*/ 885825 h 8258175"/>
              <a:gd name="connsiteX84" fmla="*/ 3114675 w 5372100"/>
              <a:gd name="connsiteY84" fmla="*/ 714375 h 8258175"/>
              <a:gd name="connsiteX85" fmla="*/ 3000375 w 5372100"/>
              <a:gd name="connsiteY85" fmla="*/ 600075 h 8258175"/>
              <a:gd name="connsiteX86" fmla="*/ 2800350 w 5372100"/>
              <a:gd name="connsiteY86" fmla="*/ 514350 h 8258175"/>
              <a:gd name="connsiteX87" fmla="*/ 2686050 w 5372100"/>
              <a:gd name="connsiteY87" fmla="*/ 457200 h 8258175"/>
              <a:gd name="connsiteX88" fmla="*/ 2600325 w 5372100"/>
              <a:gd name="connsiteY88" fmla="*/ 371475 h 8258175"/>
              <a:gd name="connsiteX89" fmla="*/ 2543175 w 5372100"/>
              <a:gd name="connsiteY89" fmla="*/ 285750 h 8258175"/>
              <a:gd name="connsiteX90" fmla="*/ 2343150 w 5372100"/>
              <a:gd name="connsiteY90" fmla="*/ 228600 h 8258175"/>
              <a:gd name="connsiteX91" fmla="*/ 2286000 w 5372100"/>
              <a:gd name="connsiteY91" fmla="*/ 142875 h 8258175"/>
              <a:gd name="connsiteX92" fmla="*/ 2114550 w 5372100"/>
              <a:gd name="connsiteY92" fmla="*/ 85725 h 8258175"/>
              <a:gd name="connsiteX93" fmla="*/ 1771650 w 5372100"/>
              <a:gd name="connsiteY93" fmla="*/ 0 h 8258175"/>
              <a:gd name="connsiteX94" fmla="*/ 1343025 w 5372100"/>
              <a:gd name="connsiteY94" fmla="*/ 28575 h 8258175"/>
              <a:gd name="connsiteX95" fmla="*/ 1257300 w 5372100"/>
              <a:gd name="connsiteY95" fmla="*/ 57150 h 8258175"/>
              <a:gd name="connsiteX96" fmla="*/ 1228725 w 5372100"/>
              <a:gd name="connsiteY96" fmla="*/ 171450 h 8258175"/>
              <a:gd name="connsiteX97" fmla="*/ 971550 w 5372100"/>
              <a:gd name="connsiteY97" fmla="*/ 571500 h 825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372100" h="8258175">
                <a:moveTo>
                  <a:pt x="971550" y="571500"/>
                </a:moveTo>
                <a:lnTo>
                  <a:pt x="971550" y="571500"/>
                </a:lnTo>
                <a:cubicBezTo>
                  <a:pt x="704850" y="942975"/>
                  <a:pt x="423108" y="1304099"/>
                  <a:pt x="171450" y="1685925"/>
                </a:cubicBezTo>
                <a:cubicBezTo>
                  <a:pt x="144722" y="1726477"/>
                  <a:pt x="158234" y="1782724"/>
                  <a:pt x="142875" y="1828800"/>
                </a:cubicBezTo>
                <a:cubicBezTo>
                  <a:pt x="129405" y="1869211"/>
                  <a:pt x="104775" y="1905000"/>
                  <a:pt x="85725" y="1943100"/>
                </a:cubicBezTo>
                <a:cubicBezTo>
                  <a:pt x="76200" y="1990725"/>
                  <a:pt x="68930" y="2038857"/>
                  <a:pt x="57150" y="2085975"/>
                </a:cubicBezTo>
                <a:cubicBezTo>
                  <a:pt x="49845" y="2115196"/>
                  <a:pt x="33963" y="2142065"/>
                  <a:pt x="28575" y="2171700"/>
                </a:cubicBezTo>
                <a:cubicBezTo>
                  <a:pt x="14838" y="2247254"/>
                  <a:pt x="9525" y="2324100"/>
                  <a:pt x="0" y="2400300"/>
                </a:cubicBezTo>
                <a:cubicBezTo>
                  <a:pt x="922" y="2414126"/>
                  <a:pt x="41070" y="3068212"/>
                  <a:pt x="57150" y="3143250"/>
                </a:cubicBezTo>
                <a:cubicBezTo>
                  <a:pt x="64346" y="3176831"/>
                  <a:pt x="97261" y="3199157"/>
                  <a:pt x="114300" y="3228975"/>
                </a:cubicBezTo>
                <a:cubicBezTo>
                  <a:pt x="135434" y="3265960"/>
                  <a:pt x="152400" y="3305175"/>
                  <a:pt x="171450" y="3343275"/>
                </a:cubicBezTo>
                <a:cubicBezTo>
                  <a:pt x="180975" y="3419475"/>
                  <a:pt x="186288" y="3496321"/>
                  <a:pt x="200025" y="3571875"/>
                </a:cubicBezTo>
                <a:cubicBezTo>
                  <a:pt x="205413" y="3601510"/>
                  <a:pt x="220325" y="3628638"/>
                  <a:pt x="228600" y="3657600"/>
                </a:cubicBezTo>
                <a:cubicBezTo>
                  <a:pt x="239389" y="3695362"/>
                  <a:pt x="246386" y="3734138"/>
                  <a:pt x="257175" y="3771900"/>
                </a:cubicBezTo>
                <a:cubicBezTo>
                  <a:pt x="265450" y="3800862"/>
                  <a:pt x="277095" y="3828775"/>
                  <a:pt x="285750" y="3857625"/>
                </a:cubicBezTo>
                <a:cubicBezTo>
                  <a:pt x="383887" y="4184749"/>
                  <a:pt x="306762" y="3949237"/>
                  <a:pt x="371475" y="4143375"/>
                </a:cubicBezTo>
                <a:cubicBezTo>
                  <a:pt x="381000" y="4229100"/>
                  <a:pt x="386935" y="4315300"/>
                  <a:pt x="400050" y="4400550"/>
                </a:cubicBezTo>
                <a:cubicBezTo>
                  <a:pt x="406022" y="4439366"/>
                  <a:pt x="423435" y="4475922"/>
                  <a:pt x="428625" y="4514850"/>
                </a:cubicBezTo>
                <a:cubicBezTo>
                  <a:pt x="442530" y="4619134"/>
                  <a:pt x="444907" y="4724689"/>
                  <a:pt x="457200" y="4829175"/>
                </a:cubicBezTo>
                <a:cubicBezTo>
                  <a:pt x="463970" y="4886716"/>
                  <a:pt x="476965" y="4943360"/>
                  <a:pt x="485775" y="5000625"/>
                </a:cubicBezTo>
                <a:cubicBezTo>
                  <a:pt x="496016" y="5067194"/>
                  <a:pt x="500238" y="5134793"/>
                  <a:pt x="514350" y="5200650"/>
                </a:cubicBezTo>
                <a:cubicBezTo>
                  <a:pt x="528879" y="5268454"/>
                  <a:pt x="555908" y="5333108"/>
                  <a:pt x="571500" y="5400675"/>
                </a:cubicBezTo>
                <a:cubicBezTo>
                  <a:pt x="608473" y="5560892"/>
                  <a:pt x="602284" y="5657920"/>
                  <a:pt x="628650" y="5829300"/>
                </a:cubicBezTo>
                <a:cubicBezTo>
                  <a:pt x="634622" y="5868116"/>
                  <a:pt x="647700" y="5905500"/>
                  <a:pt x="657225" y="5943600"/>
                </a:cubicBezTo>
                <a:cubicBezTo>
                  <a:pt x="647700" y="6296025"/>
                  <a:pt x="645827" y="6648740"/>
                  <a:pt x="628650" y="7000875"/>
                </a:cubicBezTo>
                <a:cubicBezTo>
                  <a:pt x="626737" y="7040101"/>
                  <a:pt x="619560" y="7081077"/>
                  <a:pt x="600075" y="7115175"/>
                </a:cubicBezTo>
                <a:cubicBezTo>
                  <a:pt x="580025" y="7150262"/>
                  <a:pt x="540221" y="7169855"/>
                  <a:pt x="514350" y="7200900"/>
                </a:cubicBezTo>
                <a:cubicBezTo>
                  <a:pt x="452802" y="7274758"/>
                  <a:pt x="457264" y="7286433"/>
                  <a:pt x="428625" y="7372350"/>
                </a:cubicBezTo>
                <a:cubicBezTo>
                  <a:pt x="438150" y="7477125"/>
                  <a:pt x="430092" y="7585020"/>
                  <a:pt x="457200" y="7686675"/>
                </a:cubicBezTo>
                <a:cubicBezTo>
                  <a:pt x="469471" y="7732692"/>
                  <a:pt x="507330" y="7769335"/>
                  <a:pt x="542925" y="7800975"/>
                </a:cubicBezTo>
                <a:cubicBezTo>
                  <a:pt x="660832" y="7905781"/>
                  <a:pt x="683684" y="7905045"/>
                  <a:pt x="800100" y="7943850"/>
                </a:cubicBezTo>
                <a:cubicBezTo>
                  <a:pt x="809625" y="7972425"/>
                  <a:pt x="800709" y="8018388"/>
                  <a:pt x="828675" y="8029575"/>
                </a:cubicBezTo>
                <a:cubicBezTo>
                  <a:pt x="865139" y="8044160"/>
                  <a:pt x="903702" y="8001000"/>
                  <a:pt x="942975" y="8001000"/>
                </a:cubicBezTo>
                <a:cubicBezTo>
                  <a:pt x="1010327" y="8001000"/>
                  <a:pt x="1076325" y="8020050"/>
                  <a:pt x="1143000" y="8029575"/>
                </a:cubicBezTo>
                <a:cubicBezTo>
                  <a:pt x="1250942" y="8002590"/>
                  <a:pt x="1376440" y="7966344"/>
                  <a:pt x="1485900" y="7972425"/>
                </a:cubicBezTo>
                <a:cubicBezTo>
                  <a:pt x="1582887" y="7977813"/>
                  <a:pt x="1675588" y="8015166"/>
                  <a:pt x="1771650" y="8029575"/>
                </a:cubicBezTo>
                <a:cubicBezTo>
                  <a:pt x="1866316" y="8043775"/>
                  <a:pt x="1962150" y="8048625"/>
                  <a:pt x="2057400" y="8058150"/>
                </a:cubicBezTo>
                <a:cubicBezTo>
                  <a:pt x="2105025" y="8077200"/>
                  <a:pt x="2152070" y="8097771"/>
                  <a:pt x="2200275" y="8115300"/>
                </a:cubicBezTo>
                <a:cubicBezTo>
                  <a:pt x="2256889" y="8135887"/>
                  <a:pt x="2315792" y="8150077"/>
                  <a:pt x="2371725" y="8172450"/>
                </a:cubicBezTo>
                <a:cubicBezTo>
                  <a:pt x="2419350" y="8191500"/>
                  <a:pt x="2464302" y="8219540"/>
                  <a:pt x="2514600" y="8229600"/>
                </a:cubicBezTo>
                <a:cubicBezTo>
                  <a:pt x="2608466" y="8248373"/>
                  <a:pt x="2705100" y="8248650"/>
                  <a:pt x="2800350" y="8258175"/>
                </a:cubicBezTo>
                <a:cubicBezTo>
                  <a:pt x="2857500" y="8248650"/>
                  <a:pt x="2916305" y="8246248"/>
                  <a:pt x="2971800" y="8229600"/>
                </a:cubicBezTo>
                <a:cubicBezTo>
                  <a:pt x="3012601" y="8217360"/>
                  <a:pt x="3043832" y="8177734"/>
                  <a:pt x="3086100" y="8172450"/>
                </a:cubicBezTo>
                <a:cubicBezTo>
                  <a:pt x="3125069" y="8167579"/>
                  <a:pt x="3162300" y="8191500"/>
                  <a:pt x="3200400" y="8201025"/>
                </a:cubicBezTo>
                <a:cubicBezTo>
                  <a:pt x="3257550" y="8162925"/>
                  <a:pt x="3308448" y="8113143"/>
                  <a:pt x="3371850" y="8086725"/>
                </a:cubicBezTo>
                <a:cubicBezTo>
                  <a:pt x="3425332" y="8064441"/>
                  <a:pt x="3494168" y="8088857"/>
                  <a:pt x="3543300" y="8058150"/>
                </a:cubicBezTo>
                <a:cubicBezTo>
                  <a:pt x="3579422" y="8035574"/>
                  <a:pt x="3573180" y="7976574"/>
                  <a:pt x="3600450" y="7943850"/>
                </a:cubicBezTo>
                <a:cubicBezTo>
                  <a:pt x="3622436" y="7917467"/>
                  <a:pt x="3657600" y="7905750"/>
                  <a:pt x="3686175" y="7886700"/>
                </a:cubicBezTo>
                <a:cubicBezTo>
                  <a:pt x="3714750" y="7839075"/>
                  <a:pt x="3738576" y="7788257"/>
                  <a:pt x="3771900" y="7743825"/>
                </a:cubicBezTo>
                <a:cubicBezTo>
                  <a:pt x="3796147" y="7711496"/>
                  <a:pt x="3836207" y="7692369"/>
                  <a:pt x="3857625" y="7658100"/>
                </a:cubicBezTo>
                <a:cubicBezTo>
                  <a:pt x="3884811" y="7614603"/>
                  <a:pt x="3891836" y="7561103"/>
                  <a:pt x="3914775" y="7515225"/>
                </a:cubicBezTo>
                <a:cubicBezTo>
                  <a:pt x="3939613" y="7465549"/>
                  <a:pt x="3971064" y="7419448"/>
                  <a:pt x="4000500" y="7372350"/>
                </a:cubicBezTo>
                <a:cubicBezTo>
                  <a:pt x="4018702" y="7343227"/>
                  <a:pt x="4037689" y="7314571"/>
                  <a:pt x="4057650" y="7286625"/>
                </a:cubicBezTo>
                <a:cubicBezTo>
                  <a:pt x="4113297" y="7208719"/>
                  <a:pt x="4155795" y="7147687"/>
                  <a:pt x="4229100" y="7086600"/>
                </a:cubicBezTo>
                <a:cubicBezTo>
                  <a:pt x="4255483" y="7064614"/>
                  <a:pt x="4286250" y="7048500"/>
                  <a:pt x="4314825" y="7029450"/>
                </a:cubicBezTo>
                <a:cubicBezTo>
                  <a:pt x="4324350" y="7000875"/>
                  <a:pt x="4322101" y="6965024"/>
                  <a:pt x="4343400" y="6943725"/>
                </a:cubicBezTo>
                <a:cubicBezTo>
                  <a:pt x="4385445" y="6901680"/>
                  <a:pt x="4595672" y="6840584"/>
                  <a:pt x="4629150" y="6829425"/>
                </a:cubicBezTo>
                <a:lnTo>
                  <a:pt x="4714875" y="6800850"/>
                </a:lnTo>
                <a:lnTo>
                  <a:pt x="4800600" y="6772275"/>
                </a:lnTo>
                <a:cubicBezTo>
                  <a:pt x="4898859" y="6698581"/>
                  <a:pt x="4917131" y="6674228"/>
                  <a:pt x="5029200" y="6629400"/>
                </a:cubicBezTo>
                <a:cubicBezTo>
                  <a:pt x="5085133" y="6607027"/>
                  <a:pt x="5200650" y="6572250"/>
                  <a:pt x="5200650" y="6572250"/>
                </a:cubicBezTo>
                <a:cubicBezTo>
                  <a:pt x="5215150" y="6514248"/>
                  <a:pt x="5233204" y="6429617"/>
                  <a:pt x="5257800" y="6372225"/>
                </a:cubicBezTo>
                <a:cubicBezTo>
                  <a:pt x="5274580" y="6333072"/>
                  <a:pt x="5298170" y="6297078"/>
                  <a:pt x="5314950" y="6257925"/>
                </a:cubicBezTo>
                <a:cubicBezTo>
                  <a:pt x="5339546" y="6200533"/>
                  <a:pt x="5357600" y="6115902"/>
                  <a:pt x="5372100" y="6057900"/>
                </a:cubicBezTo>
                <a:cubicBezTo>
                  <a:pt x="5362575" y="5819775"/>
                  <a:pt x="5359922" y="5581276"/>
                  <a:pt x="5343525" y="5343525"/>
                </a:cubicBezTo>
                <a:cubicBezTo>
                  <a:pt x="5340823" y="5304345"/>
                  <a:pt x="5319821" y="5268194"/>
                  <a:pt x="5314950" y="5229225"/>
                </a:cubicBezTo>
                <a:cubicBezTo>
                  <a:pt x="5300724" y="5115415"/>
                  <a:pt x="5297788" y="5000452"/>
                  <a:pt x="5286375" y="4886325"/>
                </a:cubicBezTo>
                <a:cubicBezTo>
                  <a:pt x="5278734" y="4809913"/>
                  <a:pt x="5267325" y="4733925"/>
                  <a:pt x="5257800" y="4657725"/>
                </a:cubicBezTo>
                <a:cubicBezTo>
                  <a:pt x="5267325" y="4171950"/>
                  <a:pt x="5286375" y="3686268"/>
                  <a:pt x="5286375" y="3200400"/>
                </a:cubicBezTo>
                <a:cubicBezTo>
                  <a:pt x="5286375" y="3151832"/>
                  <a:pt x="5263163" y="3105796"/>
                  <a:pt x="5257800" y="3057525"/>
                </a:cubicBezTo>
                <a:cubicBezTo>
                  <a:pt x="5244085" y="2934094"/>
                  <a:pt x="5243736" y="2809390"/>
                  <a:pt x="5229225" y="2686050"/>
                </a:cubicBezTo>
                <a:cubicBezTo>
                  <a:pt x="5224636" y="2647046"/>
                  <a:pt x="5214071" y="2608658"/>
                  <a:pt x="5200650" y="2571750"/>
                </a:cubicBezTo>
                <a:cubicBezTo>
                  <a:pt x="5148195" y="2427499"/>
                  <a:pt x="5124290" y="2364401"/>
                  <a:pt x="5029200" y="2257425"/>
                </a:cubicBezTo>
                <a:cubicBezTo>
                  <a:pt x="4984454" y="2207086"/>
                  <a:pt x="4933950" y="2162175"/>
                  <a:pt x="4886325" y="2114550"/>
                </a:cubicBezTo>
                <a:cubicBezTo>
                  <a:pt x="4876800" y="2085975"/>
                  <a:pt x="4874458" y="2053887"/>
                  <a:pt x="4857750" y="2028825"/>
                </a:cubicBezTo>
                <a:cubicBezTo>
                  <a:pt x="4764125" y="1888387"/>
                  <a:pt x="4791725" y="1991375"/>
                  <a:pt x="4686300" y="1885950"/>
                </a:cubicBezTo>
                <a:cubicBezTo>
                  <a:pt x="4500828" y="1700478"/>
                  <a:pt x="4709529" y="1826127"/>
                  <a:pt x="4486275" y="1714500"/>
                </a:cubicBezTo>
                <a:cubicBezTo>
                  <a:pt x="4457700" y="1676400"/>
                  <a:pt x="4434226" y="1633876"/>
                  <a:pt x="4400550" y="1600200"/>
                </a:cubicBezTo>
                <a:cubicBezTo>
                  <a:pt x="4345157" y="1544807"/>
                  <a:pt x="4298822" y="1537716"/>
                  <a:pt x="4229100" y="1514475"/>
                </a:cubicBezTo>
                <a:cubicBezTo>
                  <a:pt x="4206469" y="1484300"/>
                  <a:pt x="4102940" y="1335036"/>
                  <a:pt x="4057650" y="1314450"/>
                </a:cubicBezTo>
                <a:cubicBezTo>
                  <a:pt x="3986145" y="1281948"/>
                  <a:pt x="3829050" y="1257300"/>
                  <a:pt x="3829050" y="1257300"/>
                </a:cubicBezTo>
                <a:cubicBezTo>
                  <a:pt x="3773420" y="1090411"/>
                  <a:pt x="3844001" y="1243676"/>
                  <a:pt x="3714750" y="1114425"/>
                </a:cubicBezTo>
                <a:cubicBezTo>
                  <a:pt x="3671624" y="1071299"/>
                  <a:pt x="3648075" y="1009650"/>
                  <a:pt x="3600450" y="971550"/>
                </a:cubicBezTo>
                <a:cubicBezTo>
                  <a:pt x="3550556" y="931635"/>
                  <a:pt x="3484192" y="918020"/>
                  <a:pt x="3429000" y="885825"/>
                </a:cubicBezTo>
                <a:cubicBezTo>
                  <a:pt x="3117540" y="704140"/>
                  <a:pt x="3394009" y="826109"/>
                  <a:pt x="3114675" y="714375"/>
                </a:cubicBezTo>
                <a:cubicBezTo>
                  <a:pt x="3076575" y="676275"/>
                  <a:pt x="3043480" y="632404"/>
                  <a:pt x="3000375" y="600075"/>
                </a:cubicBezTo>
                <a:cubicBezTo>
                  <a:pt x="2916134" y="536894"/>
                  <a:pt x="2886181" y="551135"/>
                  <a:pt x="2800350" y="514350"/>
                </a:cubicBezTo>
                <a:cubicBezTo>
                  <a:pt x="2761197" y="497570"/>
                  <a:pt x="2720713" y="481959"/>
                  <a:pt x="2686050" y="457200"/>
                </a:cubicBezTo>
                <a:cubicBezTo>
                  <a:pt x="2653166" y="433711"/>
                  <a:pt x="2626196" y="402520"/>
                  <a:pt x="2600325" y="371475"/>
                </a:cubicBezTo>
                <a:cubicBezTo>
                  <a:pt x="2578339" y="345092"/>
                  <a:pt x="2569992" y="307204"/>
                  <a:pt x="2543175" y="285750"/>
                </a:cubicBezTo>
                <a:cubicBezTo>
                  <a:pt x="2524541" y="270843"/>
                  <a:pt x="2350617" y="230467"/>
                  <a:pt x="2343150" y="228600"/>
                </a:cubicBezTo>
                <a:cubicBezTo>
                  <a:pt x="2324100" y="200025"/>
                  <a:pt x="2315123" y="161077"/>
                  <a:pt x="2286000" y="142875"/>
                </a:cubicBezTo>
                <a:cubicBezTo>
                  <a:pt x="2234915" y="110947"/>
                  <a:pt x="2171700" y="104775"/>
                  <a:pt x="2114550" y="85725"/>
                </a:cubicBezTo>
                <a:cubicBezTo>
                  <a:pt x="1888135" y="10253"/>
                  <a:pt x="2002522" y="38479"/>
                  <a:pt x="1771650" y="0"/>
                </a:cubicBezTo>
                <a:cubicBezTo>
                  <a:pt x="1628775" y="9525"/>
                  <a:pt x="1485341" y="12762"/>
                  <a:pt x="1343025" y="28575"/>
                </a:cubicBezTo>
                <a:cubicBezTo>
                  <a:pt x="1313089" y="31901"/>
                  <a:pt x="1276116" y="33630"/>
                  <a:pt x="1257300" y="57150"/>
                </a:cubicBezTo>
                <a:cubicBezTo>
                  <a:pt x="1232767" y="87817"/>
                  <a:pt x="1247775" y="-47625"/>
                  <a:pt x="1228725" y="171450"/>
                </a:cubicBezTo>
                <a:lnTo>
                  <a:pt x="971550" y="57150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1E02E10B-1A20-4A62-8AF9-D2A02F900E7F}"/>
              </a:ext>
            </a:extLst>
          </p:cNvPr>
          <p:cNvSpPr/>
          <p:nvPr/>
        </p:nvSpPr>
        <p:spPr>
          <a:xfrm>
            <a:off x="9905711" y="1543050"/>
            <a:ext cx="5359719" cy="5314950"/>
          </a:xfrm>
          <a:custGeom>
            <a:avLst/>
            <a:gdLst>
              <a:gd name="connsiteX0" fmla="*/ 1867189 w 5359719"/>
              <a:gd name="connsiteY0" fmla="*/ 257175 h 5314950"/>
              <a:gd name="connsiteX1" fmla="*/ 1867189 w 5359719"/>
              <a:gd name="connsiteY1" fmla="*/ 257175 h 5314950"/>
              <a:gd name="connsiteX2" fmla="*/ 1638589 w 5359719"/>
              <a:gd name="connsiteY2" fmla="*/ 342900 h 5314950"/>
              <a:gd name="connsiteX3" fmla="*/ 1552864 w 5359719"/>
              <a:gd name="connsiteY3" fmla="*/ 371475 h 5314950"/>
              <a:gd name="connsiteX4" fmla="*/ 1467139 w 5359719"/>
              <a:gd name="connsiteY4" fmla="*/ 571500 h 5314950"/>
              <a:gd name="connsiteX5" fmla="*/ 1352839 w 5359719"/>
              <a:gd name="connsiteY5" fmla="*/ 600075 h 5314950"/>
              <a:gd name="connsiteX6" fmla="*/ 1124239 w 5359719"/>
              <a:gd name="connsiteY6" fmla="*/ 771525 h 5314950"/>
              <a:gd name="connsiteX7" fmla="*/ 981364 w 5359719"/>
              <a:gd name="connsiteY7" fmla="*/ 828675 h 5314950"/>
              <a:gd name="connsiteX8" fmla="*/ 752764 w 5359719"/>
              <a:gd name="connsiteY8" fmla="*/ 942975 h 5314950"/>
              <a:gd name="connsiteX9" fmla="*/ 667039 w 5359719"/>
              <a:gd name="connsiteY9" fmla="*/ 1000125 h 5314950"/>
              <a:gd name="connsiteX10" fmla="*/ 552739 w 5359719"/>
              <a:gd name="connsiteY10" fmla="*/ 1028700 h 5314950"/>
              <a:gd name="connsiteX11" fmla="*/ 295564 w 5359719"/>
              <a:gd name="connsiteY11" fmla="*/ 1143000 h 5314950"/>
              <a:gd name="connsiteX12" fmla="*/ 124114 w 5359719"/>
              <a:gd name="connsiteY12" fmla="*/ 1228725 h 5314950"/>
              <a:gd name="connsiteX13" fmla="*/ 66964 w 5359719"/>
              <a:gd name="connsiteY13" fmla="*/ 1343025 h 5314950"/>
              <a:gd name="connsiteX14" fmla="*/ 9814 w 5359719"/>
              <a:gd name="connsiteY14" fmla="*/ 1428750 h 5314950"/>
              <a:gd name="connsiteX15" fmla="*/ 38389 w 5359719"/>
              <a:gd name="connsiteY15" fmla="*/ 1800225 h 5314950"/>
              <a:gd name="connsiteX16" fmla="*/ 9814 w 5359719"/>
              <a:gd name="connsiteY16" fmla="*/ 2257425 h 5314950"/>
              <a:gd name="connsiteX17" fmla="*/ 152689 w 5359719"/>
              <a:gd name="connsiteY17" fmla="*/ 3000375 h 5314950"/>
              <a:gd name="connsiteX18" fmla="*/ 238414 w 5359719"/>
              <a:gd name="connsiteY18" fmla="*/ 3057525 h 5314950"/>
              <a:gd name="connsiteX19" fmla="*/ 352714 w 5359719"/>
              <a:gd name="connsiteY19" fmla="*/ 3171825 h 5314950"/>
              <a:gd name="connsiteX20" fmla="*/ 438439 w 5359719"/>
              <a:gd name="connsiteY20" fmla="*/ 3257550 h 5314950"/>
              <a:gd name="connsiteX21" fmla="*/ 638464 w 5359719"/>
              <a:gd name="connsiteY21" fmla="*/ 3314700 h 5314950"/>
              <a:gd name="connsiteX22" fmla="*/ 724189 w 5359719"/>
              <a:gd name="connsiteY22" fmla="*/ 3343275 h 5314950"/>
              <a:gd name="connsiteX23" fmla="*/ 781339 w 5359719"/>
              <a:gd name="connsiteY23" fmla="*/ 3429000 h 5314950"/>
              <a:gd name="connsiteX24" fmla="*/ 1067089 w 5359719"/>
              <a:gd name="connsiteY24" fmla="*/ 3543300 h 5314950"/>
              <a:gd name="connsiteX25" fmla="*/ 1152814 w 5359719"/>
              <a:gd name="connsiteY25" fmla="*/ 3571875 h 5314950"/>
              <a:gd name="connsiteX26" fmla="*/ 1352839 w 5359719"/>
              <a:gd name="connsiteY26" fmla="*/ 3657600 h 5314950"/>
              <a:gd name="connsiteX27" fmla="*/ 1409989 w 5359719"/>
              <a:gd name="connsiteY27" fmla="*/ 3743325 h 5314950"/>
              <a:gd name="connsiteX28" fmla="*/ 1495714 w 5359719"/>
              <a:gd name="connsiteY28" fmla="*/ 3914775 h 5314950"/>
              <a:gd name="connsiteX29" fmla="*/ 1667164 w 5359719"/>
              <a:gd name="connsiteY29" fmla="*/ 4029075 h 5314950"/>
              <a:gd name="connsiteX30" fmla="*/ 1752889 w 5359719"/>
              <a:gd name="connsiteY30" fmla="*/ 4086225 h 5314950"/>
              <a:gd name="connsiteX31" fmla="*/ 1838614 w 5359719"/>
              <a:gd name="connsiteY31" fmla="*/ 4257675 h 5314950"/>
              <a:gd name="connsiteX32" fmla="*/ 2010064 w 5359719"/>
              <a:gd name="connsiteY32" fmla="*/ 4314825 h 5314950"/>
              <a:gd name="connsiteX33" fmla="*/ 2067214 w 5359719"/>
              <a:gd name="connsiteY33" fmla="*/ 4429125 h 5314950"/>
              <a:gd name="connsiteX34" fmla="*/ 2238664 w 5359719"/>
              <a:gd name="connsiteY34" fmla="*/ 4572000 h 5314950"/>
              <a:gd name="connsiteX35" fmla="*/ 2438689 w 5359719"/>
              <a:gd name="connsiteY35" fmla="*/ 4800600 h 5314950"/>
              <a:gd name="connsiteX36" fmla="*/ 2667289 w 5359719"/>
              <a:gd name="connsiteY36" fmla="*/ 5000625 h 5314950"/>
              <a:gd name="connsiteX37" fmla="*/ 2753014 w 5359719"/>
              <a:gd name="connsiteY37" fmla="*/ 5057775 h 5314950"/>
              <a:gd name="connsiteX38" fmla="*/ 2838739 w 5359719"/>
              <a:gd name="connsiteY38" fmla="*/ 5114925 h 5314950"/>
              <a:gd name="connsiteX39" fmla="*/ 2953039 w 5359719"/>
              <a:gd name="connsiteY39" fmla="*/ 5143500 h 5314950"/>
              <a:gd name="connsiteX40" fmla="*/ 3153064 w 5359719"/>
              <a:gd name="connsiteY40" fmla="*/ 5257800 h 5314950"/>
              <a:gd name="connsiteX41" fmla="*/ 3238789 w 5359719"/>
              <a:gd name="connsiteY41" fmla="*/ 5314950 h 5314950"/>
              <a:gd name="connsiteX42" fmla="*/ 3896014 w 5359719"/>
              <a:gd name="connsiteY42" fmla="*/ 5286375 h 5314950"/>
              <a:gd name="connsiteX43" fmla="*/ 3981739 w 5359719"/>
              <a:gd name="connsiteY43" fmla="*/ 5314950 h 5314950"/>
              <a:gd name="connsiteX44" fmla="*/ 4381789 w 5359719"/>
              <a:gd name="connsiteY44" fmla="*/ 5286375 h 5314950"/>
              <a:gd name="connsiteX45" fmla="*/ 4581814 w 5359719"/>
              <a:gd name="connsiteY45" fmla="*/ 5229225 h 5314950"/>
              <a:gd name="connsiteX46" fmla="*/ 4610389 w 5359719"/>
              <a:gd name="connsiteY46" fmla="*/ 5143500 h 5314950"/>
              <a:gd name="connsiteX47" fmla="*/ 4667539 w 5359719"/>
              <a:gd name="connsiteY47" fmla="*/ 5057775 h 5314950"/>
              <a:gd name="connsiteX48" fmla="*/ 4696114 w 5359719"/>
              <a:gd name="connsiteY48" fmla="*/ 4972050 h 5314950"/>
              <a:gd name="connsiteX49" fmla="*/ 4753264 w 5359719"/>
              <a:gd name="connsiteY49" fmla="*/ 4857750 h 5314950"/>
              <a:gd name="connsiteX50" fmla="*/ 4781839 w 5359719"/>
              <a:gd name="connsiteY50" fmla="*/ 4743450 h 5314950"/>
              <a:gd name="connsiteX51" fmla="*/ 4838989 w 5359719"/>
              <a:gd name="connsiteY51" fmla="*/ 4371975 h 5314950"/>
              <a:gd name="connsiteX52" fmla="*/ 4953289 w 5359719"/>
              <a:gd name="connsiteY52" fmla="*/ 4114800 h 5314950"/>
              <a:gd name="connsiteX53" fmla="*/ 5010439 w 5359719"/>
              <a:gd name="connsiteY53" fmla="*/ 3943350 h 5314950"/>
              <a:gd name="connsiteX54" fmla="*/ 5067589 w 5359719"/>
              <a:gd name="connsiteY54" fmla="*/ 3857625 h 5314950"/>
              <a:gd name="connsiteX55" fmla="*/ 5096164 w 5359719"/>
              <a:gd name="connsiteY55" fmla="*/ 3771900 h 5314950"/>
              <a:gd name="connsiteX56" fmla="*/ 5181889 w 5359719"/>
              <a:gd name="connsiteY56" fmla="*/ 3714750 h 5314950"/>
              <a:gd name="connsiteX57" fmla="*/ 5296189 w 5359719"/>
              <a:gd name="connsiteY57" fmla="*/ 3457575 h 5314950"/>
              <a:gd name="connsiteX58" fmla="*/ 5324764 w 5359719"/>
              <a:gd name="connsiteY58" fmla="*/ 3371850 h 5314950"/>
              <a:gd name="connsiteX59" fmla="*/ 5296189 w 5359719"/>
              <a:gd name="connsiteY59" fmla="*/ 2371725 h 5314950"/>
              <a:gd name="connsiteX60" fmla="*/ 5267614 w 5359719"/>
              <a:gd name="connsiteY60" fmla="*/ 2114550 h 5314950"/>
              <a:gd name="connsiteX61" fmla="*/ 5210464 w 5359719"/>
              <a:gd name="connsiteY61" fmla="*/ 1914525 h 5314950"/>
              <a:gd name="connsiteX62" fmla="*/ 5153314 w 5359719"/>
              <a:gd name="connsiteY62" fmla="*/ 1171575 h 5314950"/>
              <a:gd name="connsiteX63" fmla="*/ 5096164 w 5359719"/>
              <a:gd name="connsiteY63" fmla="*/ 1057275 h 5314950"/>
              <a:gd name="connsiteX64" fmla="*/ 5010439 w 5359719"/>
              <a:gd name="connsiteY64" fmla="*/ 1028700 h 5314950"/>
              <a:gd name="connsiteX65" fmla="*/ 4924714 w 5359719"/>
              <a:gd name="connsiteY65" fmla="*/ 971550 h 5314950"/>
              <a:gd name="connsiteX66" fmla="*/ 4867564 w 5359719"/>
              <a:gd name="connsiteY66" fmla="*/ 885825 h 5314950"/>
              <a:gd name="connsiteX67" fmla="*/ 4810414 w 5359719"/>
              <a:gd name="connsiteY67" fmla="*/ 742950 h 5314950"/>
              <a:gd name="connsiteX68" fmla="*/ 4667539 w 5359719"/>
              <a:gd name="connsiteY68" fmla="*/ 714375 h 5314950"/>
              <a:gd name="connsiteX69" fmla="*/ 4467514 w 5359719"/>
              <a:gd name="connsiteY69" fmla="*/ 485775 h 5314950"/>
              <a:gd name="connsiteX70" fmla="*/ 4296064 w 5359719"/>
              <a:gd name="connsiteY70" fmla="*/ 400050 h 5314950"/>
              <a:gd name="connsiteX71" fmla="*/ 4067464 w 5359719"/>
              <a:gd name="connsiteY71" fmla="*/ 314325 h 5314950"/>
              <a:gd name="connsiteX72" fmla="*/ 3981739 w 5359719"/>
              <a:gd name="connsiteY72" fmla="*/ 257175 h 5314950"/>
              <a:gd name="connsiteX73" fmla="*/ 3810289 w 5359719"/>
              <a:gd name="connsiteY73" fmla="*/ 228600 h 5314950"/>
              <a:gd name="connsiteX74" fmla="*/ 3753139 w 5359719"/>
              <a:gd name="connsiteY74" fmla="*/ 114300 h 5314950"/>
              <a:gd name="connsiteX75" fmla="*/ 3638839 w 5359719"/>
              <a:gd name="connsiteY75" fmla="*/ 57150 h 5314950"/>
              <a:gd name="connsiteX76" fmla="*/ 3095914 w 5359719"/>
              <a:gd name="connsiteY76" fmla="*/ 0 h 5314950"/>
              <a:gd name="connsiteX77" fmla="*/ 2638714 w 5359719"/>
              <a:gd name="connsiteY77" fmla="*/ 57150 h 5314950"/>
              <a:gd name="connsiteX78" fmla="*/ 2495839 w 5359719"/>
              <a:gd name="connsiteY78" fmla="*/ 171450 h 5314950"/>
              <a:gd name="connsiteX79" fmla="*/ 2410114 w 5359719"/>
              <a:gd name="connsiteY79" fmla="*/ 200025 h 5314950"/>
              <a:gd name="connsiteX80" fmla="*/ 2210089 w 5359719"/>
              <a:gd name="connsiteY80" fmla="*/ 257175 h 5314950"/>
              <a:gd name="connsiteX81" fmla="*/ 2095789 w 5359719"/>
              <a:gd name="connsiteY81" fmla="*/ 228600 h 5314950"/>
              <a:gd name="connsiteX82" fmla="*/ 2010064 w 5359719"/>
              <a:gd name="connsiteY82" fmla="*/ 257175 h 5314950"/>
              <a:gd name="connsiteX83" fmla="*/ 1867189 w 5359719"/>
              <a:gd name="connsiteY83" fmla="*/ 257175 h 531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359719" h="5314950">
                <a:moveTo>
                  <a:pt x="1867189" y="257175"/>
                </a:moveTo>
                <a:lnTo>
                  <a:pt x="1867189" y="257175"/>
                </a:lnTo>
                <a:lnTo>
                  <a:pt x="1638589" y="342900"/>
                </a:lnTo>
                <a:cubicBezTo>
                  <a:pt x="1610282" y="353194"/>
                  <a:pt x="1571680" y="347955"/>
                  <a:pt x="1552864" y="371475"/>
                </a:cubicBezTo>
                <a:cubicBezTo>
                  <a:pt x="1470932" y="473890"/>
                  <a:pt x="1585449" y="492627"/>
                  <a:pt x="1467139" y="571500"/>
                </a:cubicBezTo>
                <a:cubicBezTo>
                  <a:pt x="1434462" y="593285"/>
                  <a:pt x="1390939" y="590550"/>
                  <a:pt x="1352839" y="600075"/>
                </a:cubicBezTo>
                <a:cubicBezTo>
                  <a:pt x="1317792" y="628113"/>
                  <a:pt x="1184893" y="741198"/>
                  <a:pt x="1124239" y="771525"/>
                </a:cubicBezTo>
                <a:cubicBezTo>
                  <a:pt x="1078361" y="794464"/>
                  <a:pt x="1027937" y="807180"/>
                  <a:pt x="981364" y="828675"/>
                </a:cubicBezTo>
                <a:cubicBezTo>
                  <a:pt x="904011" y="864376"/>
                  <a:pt x="823650" y="895718"/>
                  <a:pt x="752764" y="942975"/>
                </a:cubicBezTo>
                <a:cubicBezTo>
                  <a:pt x="724189" y="962025"/>
                  <a:pt x="698605" y="986597"/>
                  <a:pt x="667039" y="1000125"/>
                </a:cubicBezTo>
                <a:cubicBezTo>
                  <a:pt x="630942" y="1015595"/>
                  <a:pt x="590839" y="1019175"/>
                  <a:pt x="552739" y="1028700"/>
                </a:cubicBezTo>
                <a:cubicBezTo>
                  <a:pt x="497836" y="1193410"/>
                  <a:pt x="559264" y="1095055"/>
                  <a:pt x="295564" y="1143000"/>
                </a:cubicBezTo>
                <a:cubicBezTo>
                  <a:pt x="214229" y="1157788"/>
                  <a:pt x="192748" y="1182969"/>
                  <a:pt x="124114" y="1228725"/>
                </a:cubicBezTo>
                <a:cubicBezTo>
                  <a:pt x="105064" y="1266825"/>
                  <a:pt x="88098" y="1306040"/>
                  <a:pt x="66964" y="1343025"/>
                </a:cubicBezTo>
                <a:cubicBezTo>
                  <a:pt x="49925" y="1372843"/>
                  <a:pt x="11956" y="1394474"/>
                  <a:pt x="9814" y="1428750"/>
                </a:cubicBezTo>
                <a:cubicBezTo>
                  <a:pt x="2067" y="1552699"/>
                  <a:pt x="28864" y="1676400"/>
                  <a:pt x="38389" y="1800225"/>
                </a:cubicBezTo>
                <a:cubicBezTo>
                  <a:pt x="28864" y="1952625"/>
                  <a:pt x="9814" y="2104728"/>
                  <a:pt x="9814" y="2257425"/>
                </a:cubicBezTo>
                <a:cubicBezTo>
                  <a:pt x="9814" y="2366841"/>
                  <a:pt x="-55888" y="2861324"/>
                  <a:pt x="152689" y="3000375"/>
                </a:cubicBezTo>
                <a:lnTo>
                  <a:pt x="238414" y="3057525"/>
                </a:lnTo>
                <a:cubicBezTo>
                  <a:pt x="292843" y="3220811"/>
                  <a:pt x="222085" y="3084739"/>
                  <a:pt x="352714" y="3171825"/>
                </a:cubicBezTo>
                <a:cubicBezTo>
                  <a:pt x="386338" y="3194241"/>
                  <a:pt x="402294" y="3239478"/>
                  <a:pt x="438439" y="3257550"/>
                </a:cubicBezTo>
                <a:cubicBezTo>
                  <a:pt x="500461" y="3288561"/>
                  <a:pt x="572045" y="3294774"/>
                  <a:pt x="638464" y="3314700"/>
                </a:cubicBezTo>
                <a:cubicBezTo>
                  <a:pt x="667314" y="3323355"/>
                  <a:pt x="695614" y="3333750"/>
                  <a:pt x="724189" y="3343275"/>
                </a:cubicBezTo>
                <a:cubicBezTo>
                  <a:pt x="743239" y="3371850"/>
                  <a:pt x="754956" y="3407014"/>
                  <a:pt x="781339" y="3429000"/>
                </a:cubicBezTo>
                <a:cubicBezTo>
                  <a:pt x="837400" y="3475717"/>
                  <a:pt x="1013791" y="3525534"/>
                  <a:pt x="1067089" y="3543300"/>
                </a:cubicBezTo>
                <a:cubicBezTo>
                  <a:pt x="1095664" y="3552825"/>
                  <a:pt x="1127752" y="3555167"/>
                  <a:pt x="1152814" y="3571875"/>
                </a:cubicBezTo>
                <a:cubicBezTo>
                  <a:pt x="1271216" y="3650810"/>
                  <a:pt x="1205222" y="3620696"/>
                  <a:pt x="1352839" y="3657600"/>
                </a:cubicBezTo>
                <a:cubicBezTo>
                  <a:pt x="1371889" y="3686175"/>
                  <a:pt x="1394630" y="3712608"/>
                  <a:pt x="1409989" y="3743325"/>
                </a:cubicBezTo>
                <a:cubicBezTo>
                  <a:pt x="1448490" y="3820327"/>
                  <a:pt x="1422921" y="3851081"/>
                  <a:pt x="1495714" y="3914775"/>
                </a:cubicBezTo>
                <a:cubicBezTo>
                  <a:pt x="1547405" y="3960005"/>
                  <a:pt x="1610014" y="3990975"/>
                  <a:pt x="1667164" y="4029075"/>
                </a:cubicBezTo>
                <a:lnTo>
                  <a:pt x="1752889" y="4086225"/>
                </a:lnTo>
                <a:cubicBezTo>
                  <a:pt x="1768459" y="4132934"/>
                  <a:pt x="1791967" y="4228521"/>
                  <a:pt x="1838614" y="4257675"/>
                </a:cubicBezTo>
                <a:cubicBezTo>
                  <a:pt x="1889699" y="4289603"/>
                  <a:pt x="2010064" y="4314825"/>
                  <a:pt x="2010064" y="4314825"/>
                </a:cubicBezTo>
                <a:cubicBezTo>
                  <a:pt x="2029114" y="4352925"/>
                  <a:pt x="2042455" y="4394462"/>
                  <a:pt x="2067214" y="4429125"/>
                </a:cubicBezTo>
                <a:cubicBezTo>
                  <a:pt x="2117218" y="4499131"/>
                  <a:pt x="2170309" y="4526430"/>
                  <a:pt x="2238664" y="4572000"/>
                </a:cubicBezTo>
                <a:cubicBezTo>
                  <a:pt x="2372014" y="4772025"/>
                  <a:pt x="2295814" y="4705350"/>
                  <a:pt x="2438689" y="4800600"/>
                </a:cubicBezTo>
                <a:cubicBezTo>
                  <a:pt x="2533939" y="4943475"/>
                  <a:pt x="2467264" y="4867275"/>
                  <a:pt x="2667289" y="5000625"/>
                </a:cubicBezTo>
                <a:lnTo>
                  <a:pt x="2753014" y="5057775"/>
                </a:lnTo>
                <a:cubicBezTo>
                  <a:pt x="2781589" y="5076825"/>
                  <a:pt x="2805422" y="5106596"/>
                  <a:pt x="2838739" y="5114925"/>
                </a:cubicBezTo>
                <a:lnTo>
                  <a:pt x="2953039" y="5143500"/>
                </a:lnTo>
                <a:cubicBezTo>
                  <a:pt x="3161894" y="5282737"/>
                  <a:pt x="2899284" y="5112783"/>
                  <a:pt x="3153064" y="5257800"/>
                </a:cubicBezTo>
                <a:cubicBezTo>
                  <a:pt x="3182882" y="5274839"/>
                  <a:pt x="3210214" y="5295900"/>
                  <a:pt x="3238789" y="5314950"/>
                </a:cubicBezTo>
                <a:cubicBezTo>
                  <a:pt x="3457864" y="5305425"/>
                  <a:pt x="3676732" y="5286375"/>
                  <a:pt x="3896014" y="5286375"/>
                </a:cubicBezTo>
                <a:cubicBezTo>
                  <a:pt x="3926135" y="5286375"/>
                  <a:pt x="3951618" y="5314950"/>
                  <a:pt x="3981739" y="5314950"/>
                </a:cubicBezTo>
                <a:cubicBezTo>
                  <a:pt x="4115429" y="5314950"/>
                  <a:pt x="4248439" y="5295900"/>
                  <a:pt x="4381789" y="5286375"/>
                </a:cubicBezTo>
                <a:cubicBezTo>
                  <a:pt x="4382778" y="5286128"/>
                  <a:pt x="4568149" y="5242890"/>
                  <a:pt x="4581814" y="5229225"/>
                </a:cubicBezTo>
                <a:cubicBezTo>
                  <a:pt x="4603113" y="5207926"/>
                  <a:pt x="4596919" y="5170441"/>
                  <a:pt x="4610389" y="5143500"/>
                </a:cubicBezTo>
                <a:cubicBezTo>
                  <a:pt x="4625748" y="5112783"/>
                  <a:pt x="4652180" y="5088492"/>
                  <a:pt x="4667539" y="5057775"/>
                </a:cubicBezTo>
                <a:cubicBezTo>
                  <a:pt x="4681009" y="5030834"/>
                  <a:pt x="4684249" y="4999735"/>
                  <a:pt x="4696114" y="4972050"/>
                </a:cubicBezTo>
                <a:cubicBezTo>
                  <a:pt x="4712894" y="4932897"/>
                  <a:pt x="4738307" y="4897635"/>
                  <a:pt x="4753264" y="4857750"/>
                </a:cubicBezTo>
                <a:cubicBezTo>
                  <a:pt x="4767054" y="4820978"/>
                  <a:pt x="4774814" y="4782089"/>
                  <a:pt x="4781839" y="4743450"/>
                </a:cubicBezTo>
                <a:cubicBezTo>
                  <a:pt x="4793924" y="4676983"/>
                  <a:pt x="4820575" y="4445630"/>
                  <a:pt x="4838989" y="4371975"/>
                </a:cubicBezTo>
                <a:cubicBezTo>
                  <a:pt x="4936220" y="3983049"/>
                  <a:pt x="4846064" y="4356055"/>
                  <a:pt x="4953289" y="4114800"/>
                </a:cubicBezTo>
                <a:cubicBezTo>
                  <a:pt x="4977755" y="4059751"/>
                  <a:pt x="4977023" y="3993474"/>
                  <a:pt x="5010439" y="3943350"/>
                </a:cubicBezTo>
                <a:cubicBezTo>
                  <a:pt x="5029489" y="3914775"/>
                  <a:pt x="5052230" y="3888342"/>
                  <a:pt x="5067589" y="3857625"/>
                </a:cubicBezTo>
                <a:cubicBezTo>
                  <a:pt x="5081059" y="3830684"/>
                  <a:pt x="5077348" y="3795420"/>
                  <a:pt x="5096164" y="3771900"/>
                </a:cubicBezTo>
                <a:cubicBezTo>
                  <a:pt x="5117618" y="3745083"/>
                  <a:pt x="5153314" y="3733800"/>
                  <a:pt x="5181889" y="3714750"/>
                </a:cubicBezTo>
                <a:cubicBezTo>
                  <a:pt x="5272455" y="3578901"/>
                  <a:pt x="5228179" y="3661606"/>
                  <a:pt x="5296189" y="3457575"/>
                </a:cubicBezTo>
                <a:lnTo>
                  <a:pt x="5324764" y="3371850"/>
                </a:lnTo>
                <a:cubicBezTo>
                  <a:pt x="5383922" y="2898586"/>
                  <a:pt x="5363724" y="3182139"/>
                  <a:pt x="5296189" y="2371725"/>
                </a:cubicBezTo>
                <a:cubicBezTo>
                  <a:pt x="5289026" y="2285770"/>
                  <a:pt x="5280729" y="2199800"/>
                  <a:pt x="5267614" y="2114550"/>
                </a:cubicBezTo>
                <a:cubicBezTo>
                  <a:pt x="5257362" y="2047915"/>
                  <a:pt x="5231802" y="1978538"/>
                  <a:pt x="5210464" y="1914525"/>
                </a:cubicBezTo>
                <a:cubicBezTo>
                  <a:pt x="5209373" y="1890515"/>
                  <a:pt x="5227285" y="1368832"/>
                  <a:pt x="5153314" y="1171575"/>
                </a:cubicBezTo>
                <a:cubicBezTo>
                  <a:pt x="5138357" y="1131690"/>
                  <a:pt x="5126285" y="1087396"/>
                  <a:pt x="5096164" y="1057275"/>
                </a:cubicBezTo>
                <a:cubicBezTo>
                  <a:pt x="5074865" y="1035976"/>
                  <a:pt x="5037380" y="1042170"/>
                  <a:pt x="5010439" y="1028700"/>
                </a:cubicBezTo>
                <a:cubicBezTo>
                  <a:pt x="4979722" y="1013341"/>
                  <a:pt x="4953289" y="990600"/>
                  <a:pt x="4924714" y="971550"/>
                </a:cubicBezTo>
                <a:cubicBezTo>
                  <a:pt x="4905664" y="942975"/>
                  <a:pt x="4882923" y="916542"/>
                  <a:pt x="4867564" y="885825"/>
                </a:cubicBezTo>
                <a:cubicBezTo>
                  <a:pt x="4844625" y="839947"/>
                  <a:pt x="4849359" y="776331"/>
                  <a:pt x="4810414" y="742950"/>
                </a:cubicBezTo>
                <a:cubicBezTo>
                  <a:pt x="4773538" y="711342"/>
                  <a:pt x="4715164" y="723900"/>
                  <a:pt x="4667539" y="714375"/>
                </a:cubicBezTo>
                <a:cubicBezTo>
                  <a:pt x="4590076" y="598180"/>
                  <a:pt x="4601241" y="602786"/>
                  <a:pt x="4467514" y="485775"/>
                </a:cubicBezTo>
                <a:cubicBezTo>
                  <a:pt x="4379651" y="408895"/>
                  <a:pt x="4394264" y="442136"/>
                  <a:pt x="4296064" y="400050"/>
                </a:cubicBezTo>
                <a:cubicBezTo>
                  <a:pt x="4086867" y="310394"/>
                  <a:pt x="4278195" y="367008"/>
                  <a:pt x="4067464" y="314325"/>
                </a:cubicBezTo>
                <a:cubicBezTo>
                  <a:pt x="4038889" y="295275"/>
                  <a:pt x="4014320" y="268035"/>
                  <a:pt x="3981739" y="257175"/>
                </a:cubicBezTo>
                <a:cubicBezTo>
                  <a:pt x="3926774" y="238853"/>
                  <a:pt x="3859421" y="259307"/>
                  <a:pt x="3810289" y="228600"/>
                </a:cubicBezTo>
                <a:cubicBezTo>
                  <a:pt x="3774167" y="206024"/>
                  <a:pt x="3783260" y="144421"/>
                  <a:pt x="3753139" y="114300"/>
                </a:cubicBezTo>
                <a:cubicBezTo>
                  <a:pt x="3723018" y="84179"/>
                  <a:pt x="3677992" y="73930"/>
                  <a:pt x="3638839" y="57150"/>
                </a:cubicBezTo>
                <a:cubicBezTo>
                  <a:pt x="3468243" y="-15963"/>
                  <a:pt x="3279056" y="11446"/>
                  <a:pt x="3095914" y="0"/>
                </a:cubicBezTo>
                <a:cubicBezTo>
                  <a:pt x="2943514" y="19050"/>
                  <a:pt x="2790421" y="33196"/>
                  <a:pt x="2638714" y="57150"/>
                </a:cubicBezTo>
                <a:cubicBezTo>
                  <a:pt x="2482114" y="81876"/>
                  <a:pt x="2613359" y="77434"/>
                  <a:pt x="2495839" y="171450"/>
                </a:cubicBezTo>
                <a:cubicBezTo>
                  <a:pt x="2472319" y="190266"/>
                  <a:pt x="2439076" y="191750"/>
                  <a:pt x="2410114" y="200025"/>
                </a:cubicBezTo>
                <a:cubicBezTo>
                  <a:pt x="2158952" y="271786"/>
                  <a:pt x="2415628" y="188662"/>
                  <a:pt x="2210089" y="257175"/>
                </a:cubicBezTo>
                <a:cubicBezTo>
                  <a:pt x="2171989" y="247650"/>
                  <a:pt x="2135062" y="228600"/>
                  <a:pt x="2095789" y="228600"/>
                </a:cubicBezTo>
                <a:cubicBezTo>
                  <a:pt x="2065668" y="228600"/>
                  <a:pt x="2040000" y="253849"/>
                  <a:pt x="2010064" y="257175"/>
                </a:cubicBezTo>
                <a:cubicBezTo>
                  <a:pt x="1953264" y="263486"/>
                  <a:pt x="1895764" y="257175"/>
                  <a:pt x="1867189" y="257175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646DA732-FCB8-46A5-8949-191AA4329A6D}"/>
              </a:ext>
            </a:extLst>
          </p:cNvPr>
          <p:cNvSpPr/>
          <p:nvPr/>
        </p:nvSpPr>
        <p:spPr>
          <a:xfrm>
            <a:off x="13801725" y="4400550"/>
            <a:ext cx="5638740" cy="5940079"/>
          </a:xfrm>
          <a:custGeom>
            <a:avLst/>
            <a:gdLst>
              <a:gd name="connsiteX0" fmla="*/ 2286000 w 5486400"/>
              <a:gd name="connsiteY0" fmla="*/ 0 h 6174117"/>
              <a:gd name="connsiteX1" fmla="*/ 2286000 w 5486400"/>
              <a:gd name="connsiteY1" fmla="*/ 0 h 6174117"/>
              <a:gd name="connsiteX2" fmla="*/ 2028825 w 5486400"/>
              <a:gd name="connsiteY2" fmla="*/ 57150 h 6174117"/>
              <a:gd name="connsiteX3" fmla="*/ 1857375 w 5486400"/>
              <a:gd name="connsiteY3" fmla="*/ 114300 h 6174117"/>
              <a:gd name="connsiteX4" fmla="*/ 1714500 w 5486400"/>
              <a:gd name="connsiteY4" fmla="*/ 228600 h 6174117"/>
              <a:gd name="connsiteX5" fmla="*/ 1543050 w 5486400"/>
              <a:gd name="connsiteY5" fmla="*/ 342900 h 6174117"/>
              <a:gd name="connsiteX6" fmla="*/ 1457325 w 5486400"/>
              <a:gd name="connsiteY6" fmla="*/ 600075 h 6174117"/>
              <a:gd name="connsiteX7" fmla="*/ 1400175 w 5486400"/>
              <a:gd name="connsiteY7" fmla="*/ 771525 h 6174117"/>
              <a:gd name="connsiteX8" fmla="*/ 1371600 w 5486400"/>
              <a:gd name="connsiteY8" fmla="*/ 942975 h 6174117"/>
              <a:gd name="connsiteX9" fmla="*/ 1343025 w 5486400"/>
              <a:gd name="connsiteY9" fmla="*/ 1057275 h 6174117"/>
              <a:gd name="connsiteX10" fmla="*/ 1285875 w 5486400"/>
              <a:gd name="connsiteY10" fmla="*/ 1485900 h 6174117"/>
              <a:gd name="connsiteX11" fmla="*/ 1228725 w 5486400"/>
              <a:gd name="connsiteY11" fmla="*/ 1657350 h 6174117"/>
              <a:gd name="connsiteX12" fmla="*/ 1171575 w 5486400"/>
              <a:gd name="connsiteY12" fmla="*/ 1943100 h 6174117"/>
              <a:gd name="connsiteX13" fmla="*/ 1143000 w 5486400"/>
              <a:gd name="connsiteY13" fmla="*/ 2085975 h 6174117"/>
              <a:gd name="connsiteX14" fmla="*/ 1057275 w 5486400"/>
              <a:gd name="connsiteY14" fmla="*/ 2171700 h 6174117"/>
              <a:gd name="connsiteX15" fmla="*/ 1000125 w 5486400"/>
              <a:gd name="connsiteY15" fmla="*/ 2286000 h 6174117"/>
              <a:gd name="connsiteX16" fmla="*/ 800100 w 5486400"/>
              <a:gd name="connsiteY16" fmla="*/ 2486025 h 6174117"/>
              <a:gd name="connsiteX17" fmla="*/ 714375 w 5486400"/>
              <a:gd name="connsiteY17" fmla="*/ 2514600 h 6174117"/>
              <a:gd name="connsiteX18" fmla="*/ 600075 w 5486400"/>
              <a:gd name="connsiteY18" fmla="*/ 2800350 h 6174117"/>
              <a:gd name="connsiteX19" fmla="*/ 485775 w 5486400"/>
              <a:gd name="connsiteY19" fmla="*/ 2857500 h 6174117"/>
              <a:gd name="connsiteX20" fmla="*/ 428625 w 5486400"/>
              <a:gd name="connsiteY20" fmla="*/ 3000375 h 6174117"/>
              <a:gd name="connsiteX21" fmla="*/ 228600 w 5486400"/>
              <a:gd name="connsiteY21" fmla="*/ 3086100 h 6174117"/>
              <a:gd name="connsiteX22" fmla="*/ 114300 w 5486400"/>
              <a:gd name="connsiteY22" fmla="*/ 3343275 h 6174117"/>
              <a:gd name="connsiteX23" fmla="*/ 85725 w 5486400"/>
              <a:gd name="connsiteY23" fmla="*/ 3429000 h 6174117"/>
              <a:gd name="connsiteX24" fmla="*/ 114300 w 5486400"/>
              <a:gd name="connsiteY24" fmla="*/ 4114800 h 6174117"/>
              <a:gd name="connsiteX25" fmla="*/ 28575 w 5486400"/>
              <a:gd name="connsiteY25" fmla="*/ 4200525 h 6174117"/>
              <a:gd name="connsiteX26" fmla="*/ 0 w 5486400"/>
              <a:gd name="connsiteY26" fmla="*/ 4343400 h 6174117"/>
              <a:gd name="connsiteX27" fmla="*/ 28575 w 5486400"/>
              <a:gd name="connsiteY27" fmla="*/ 4657725 h 6174117"/>
              <a:gd name="connsiteX28" fmla="*/ 57150 w 5486400"/>
              <a:gd name="connsiteY28" fmla="*/ 4772025 h 6174117"/>
              <a:gd name="connsiteX29" fmla="*/ 142875 w 5486400"/>
              <a:gd name="connsiteY29" fmla="*/ 4857750 h 6174117"/>
              <a:gd name="connsiteX30" fmla="*/ 200025 w 5486400"/>
              <a:gd name="connsiteY30" fmla="*/ 5057775 h 6174117"/>
              <a:gd name="connsiteX31" fmla="*/ 257175 w 5486400"/>
              <a:gd name="connsiteY31" fmla="*/ 5257800 h 6174117"/>
              <a:gd name="connsiteX32" fmla="*/ 314325 w 5486400"/>
              <a:gd name="connsiteY32" fmla="*/ 5629275 h 6174117"/>
              <a:gd name="connsiteX33" fmla="*/ 342900 w 5486400"/>
              <a:gd name="connsiteY33" fmla="*/ 5715000 h 6174117"/>
              <a:gd name="connsiteX34" fmla="*/ 371475 w 5486400"/>
              <a:gd name="connsiteY34" fmla="*/ 5915025 h 6174117"/>
              <a:gd name="connsiteX35" fmla="*/ 400050 w 5486400"/>
              <a:gd name="connsiteY35" fmla="*/ 6057900 h 6174117"/>
              <a:gd name="connsiteX36" fmla="*/ 714375 w 5486400"/>
              <a:gd name="connsiteY36" fmla="*/ 6143625 h 6174117"/>
              <a:gd name="connsiteX37" fmla="*/ 800100 w 5486400"/>
              <a:gd name="connsiteY37" fmla="*/ 6172200 h 6174117"/>
              <a:gd name="connsiteX38" fmla="*/ 885825 w 5486400"/>
              <a:gd name="connsiteY38" fmla="*/ 6086475 h 6174117"/>
              <a:gd name="connsiteX39" fmla="*/ 971550 w 5486400"/>
              <a:gd name="connsiteY39" fmla="*/ 6057900 h 6174117"/>
              <a:gd name="connsiteX40" fmla="*/ 1114425 w 5486400"/>
              <a:gd name="connsiteY40" fmla="*/ 5886450 h 6174117"/>
              <a:gd name="connsiteX41" fmla="*/ 2171700 w 5486400"/>
              <a:gd name="connsiteY41" fmla="*/ 5972175 h 6174117"/>
              <a:gd name="connsiteX42" fmla="*/ 2457450 w 5486400"/>
              <a:gd name="connsiteY42" fmla="*/ 5915025 h 6174117"/>
              <a:gd name="connsiteX43" fmla="*/ 2543175 w 5486400"/>
              <a:gd name="connsiteY43" fmla="*/ 5743575 h 6174117"/>
              <a:gd name="connsiteX44" fmla="*/ 2628900 w 5486400"/>
              <a:gd name="connsiteY44" fmla="*/ 5686425 h 6174117"/>
              <a:gd name="connsiteX45" fmla="*/ 2686050 w 5486400"/>
              <a:gd name="connsiteY45" fmla="*/ 5600700 h 6174117"/>
              <a:gd name="connsiteX46" fmla="*/ 2771775 w 5486400"/>
              <a:gd name="connsiteY46" fmla="*/ 5572125 h 6174117"/>
              <a:gd name="connsiteX47" fmla="*/ 3114675 w 5486400"/>
              <a:gd name="connsiteY47" fmla="*/ 5600700 h 6174117"/>
              <a:gd name="connsiteX48" fmla="*/ 3771900 w 5486400"/>
              <a:gd name="connsiteY48" fmla="*/ 5543550 h 6174117"/>
              <a:gd name="connsiteX49" fmla="*/ 3971925 w 5486400"/>
              <a:gd name="connsiteY49" fmla="*/ 5429250 h 6174117"/>
              <a:gd name="connsiteX50" fmla="*/ 4029075 w 5486400"/>
              <a:gd name="connsiteY50" fmla="*/ 5314950 h 6174117"/>
              <a:gd name="connsiteX51" fmla="*/ 3971925 w 5486400"/>
              <a:gd name="connsiteY51" fmla="*/ 5143500 h 6174117"/>
              <a:gd name="connsiteX52" fmla="*/ 4000500 w 5486400"/>
              <a:gd name="connsiteY52" fmla="*/ 4943475 h 6174117"/>
              <a:gd name="connsiteX53" fmla="*/ 4057650 w 5486400"/>
              <a:gd name="connsiteY53" fmla="*/ 4772025 h 6174117"/>
              <a:gd name="connsiteX54" fmla="*/ 4229100 w 5486400"/>
              <a:gd name="connsiteY54" fmla="*/ 4629150 h 6174117"/>
              <a:gd name="connsiteX55" fmla="*/ 4314825 w 5486400"/>
              <a:gd name="connsiteY55" fmla="*/ 4572000 h 6174117"/>
              <a:gd name="connsiteX56" fmla="*/ 4371975 w 5486400"/>
              <a:gd name="connsiteY56" fmla="*/ 4457700 h 6174117"/>
              <a:gd name="connsiteX57" fmla="*/ 4486275 w 5486400"/>
              <a:gd name="connsiteY57" fmla="*/ 4429125 h 6174117"/>
              <a:gd name="connsiteX58" fmla="*/ 4572000 w 5486400"/>
              <a:gd name="connsiteY58" fmla="*/ 4400550 h 6174117"/>
              <a:gd name="connsiteX59" fmla="*/ 4686300 w 5486400"/>
              <a:gd name="connsiteY59" fmla="*/ 4286250 h 6174117"/>
              <a:gd name="connsiteX60" fmla="*/ 4800600 w 5486400"/>
              <a:gd name="connsiteY60" fmla="*/ 4257675 h 6174117"/>
              <a:gd name="connsiteX61" fmla="*/ 4829175 w 5486400"/>
              <a:gd name="connsiteY61" fmla="*/ 4114800 h 6174117"/>
              <a:gd name="connsiteX62" fmla="*/ 4886325 w 5486400"/>
              <a:gd name="connsiteY62" fmla="*/ 4029075 h 6174117"/>
              <a:gd name="connsiteX63" fmla="*/ 4972050 w 5486400"/>
              <a:gd name="connsiteY63" fmla="*/ 3914775 h 6174117"/>
              <a:gd name="connsiteX64" fmla="*/ 5057775 w 5486400"/>
              <a:gd name="connsiteY64" fmla="*/ 3857625 h 6174117"/>
              <a:gd name="connsiteX65" fmla="*/ 5143500 w 5486400"/>
              <a:gd name="connsiteY65" fmla="*/ 3771900 h 6174117"/>
              <a:gd name="connsiteX66" fmla="*/ 5114925 w 5486400"/>
              <a:gd name="connsiteY66" fmla="*/ 3629025 h 6174117"/>
              <a:gd name="connsiteX67" fmla="*/ 5200650 w 5486400"/>
              <a:gd name="connsiteY67" fmla="*/ 3571875 h 6174117"/>
              <a:gd name="connsiteX68" fmla="*/ 5314950 w 5486400"/>
              <a:gd name="connsiteY68" fmla="*/ 3429000 h 6174117"/>
              <a:gd name="connsiteX69" fmla="*/ 5343525 w 5486400"/>
              <a:gd name="connsiteY69" fmla="*/ 3314700 h 6174117"/>
              <a:gd name="connsiteX70" fmla="*/ 5372100 w 5486400"/>
              <a:gd name="connsiteY70" fmla="*/ 3171825 h 6174117"/>
              <a:gd name="connsiteX71" fmla="*/ 5486400 w 5486400"/>
              <a:gd name="connsiteY71" fmla="*/ 2971800 h 6174117"/>
              <a:gd name="connsiteX72" fmla="*/ 5400675 w 5486400"/>
              <a:gd name="connsiteY72" fmla="*/ 2457450 h 6174117"/>
              <a:gd name="connsiteX73" fmla="*/ 5343525 w 5486400"/>
              <a:gd name="connsiteY73" fmla="*/ 2171700 h 6174117"/>
              <a:gd name="connsiteX74" fmla="*/ 5314950 w 5486400"/>
              <a:gd name="connsiteY74" fmla="*/ 1571625 h 6174117"/>
              <a:gd name="connsiteX75" fmla="*/ 5229225 w 5486400"/>
              <a:gd name="connsiteY75" fmla="*/ 1485900 h 6174117"/>
              <a:gd name="connsiteX76" fmla="*/ 5200650 w 5486400"/>
              <a:gd name="connsiteY76" fmla="*/ 1400175 h 6174117"/>
              <a:gd name="connsiteX77" fmla="*/ 5114925 w 5486400"/>
              <a:gd name="connsiteY77" fmla="*/ 1285875 h 6174117"/>
              <a:gd name="connsiteX78" fmla="*/ 5086350 w 5486400"/>
              <a:gd name="connsiteY78" fmla="*/ 1200150 h 6174117"/>
              <a:gd name="connsiteX79" fmla="*/ 4914900 w 5486400"/>
              <a:gd name="connsiteY79" fmla="*/ 1000125 h 6174117"/>
              <a:gd name="connsiteX80" fmla="*/ 4829175 w 5486400"/>
              <a:gd name="connsiteY80" fmla="*/ 742950 h 6174117"/>
              <a:gd name="connsiteX81" fmla="*/ 4772025 w 5486400"/>
              <a:gd name="connsiteY81" fmla="*/ 628650 h 6174117"/>
              <a:gd name="connsiteX82" fmla="*/ 4686300 w 5486400"/>
              <a:gd name="connsiteY82" fmla="*/ 571500 h 6174117"/>
              <a:gd name="connsiteX83" fmla="*/ 4629150 w 5486400"/>
              <a:gd name="connsiteY83" fmla="*/ 400050 h 6174117"/>
              <a:gd name="connsiteX84" fmla="*/ 4400550 w 5486400"/>
              <a:gd name="connsiteY84" fmla="*/ 342900 h 6174117"/>
              <a:gd name="connsiteX85" fmla="*/ 4200525 w 5486400"/>
              <a:gd name="connsiteY85" fmla="*/ 314325 h 6174117"/>
              <a:gd name="connsiteX86" fmla="*/ 2286000 w 5486400"/>
              <a:gd name="connsiteY86" fmla="*/ 0 h 617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86400" h="6174117">
                <a:moveTo>
                  <a:pt x="2286000" y="0"/>
                </a:moveTo>
                <a:lnTo>
                  <a:pt x="2286000" y="0"/>
                </a:lnTo>
                <a:cubicBezTo>
                  <a:pt x="2200275" y="19050"/>
                  <a:pt x="2113676" y="34523"/>
                  <a:pt x="2028825" y="57150"/>
                </a:cubicBezTo>
                <a:cubicBezTo>
                  <a:pt x="1970618" y="72672"/>
                  <a:pt x="1857375" y="114300"/>
                  <a:pt x="1857375" y="114300"/>
                </a:cubicBezTo>
                <a:cubicBezTo>
                  <a:pt x="1809750" y="152400"/>
                  <a:pt x="1763825" y="192728"/>
                  <a:pt x="1714500" y="228600"/>
                </a:cubicBezTo>
                <a:cubicBezTo>
                  <a:pt x="1658951" y="268999"/>
                  <a:pt x="1543050" y="342900"/>
                  <a:pt x="1543050" y="342900"/>
                </a:cubicBezTo>
                <a:cubicBezTo>
                  <a:pt x="1428458" y="629379"/>
                  <a:pt x="1531153" y="353982"/>
                  <a:pt x="1457325" y="600075"/>
                </a:cubicBezTo>
                <a:cubicBezTo>
                  <a:pt x="1440015" y="657776"/>
                  <a:pt x="1410079" y="712103"/>
                  <a:pt x="1400175" y="771525"/>
                </a:cubicBezTo>
                <a:cubicBezTo>
                  <a:pt x="1390650" y="828675"/>
                  <a:pt x="1382963" y="886162"/>
                  <a:pt x="1371600" y="942975"/>
                </a:cubicBezTo>
                <a:cubicBezTo>
                  <a:pt x="1363898" y="981485"/>
                  <a:pt x="1349150" y="1018483"/>
                  <a:pt x="1343025" y="1057275"/>
                </a:cubicBezTo>
                <a:cubicBezTo>
                  <a:pt x="1320545" y="1199651"/>
                  <a:pt x="1312845" y="1344306"/>
                  <a:pt x="1285875" y="1485900"/>
                </a:cubicBezTo>
                <a:cubicBezTo>
                  <a:pt x="1274603" y="1545077"/>
                  <a:pt x="1228725" y="1657350"/>
                  <a:pt x="1228725" y="1657350"/>
                </a:cubicBezTo>
                <a:cubicBezTo>
                  <a:pt x="1158717" y="2147408"/>
                  <a:pt x="1238073" y="1677108"/>
                  <a:pt x="1171575" y="1943100"/>
                </a:cubicBezTo>
                <a:cubicBezTo>
                  <a:pt x="1159795" y="1990218"/>
                  <a:pt x="1164720" y="2042534"/>
                  <a:pt x="1143000" y="2085975"/>
                </a:cubicBezTo>
                <a:cubicBezTo>
                  <a:pt x="1124928" y="2122120"/>
                  <a:pt x="1080764" y="2138816"/>
                  <a:pt x="1057275" y="2171700"/>
                </a:cubicBezTo>
                <a:cubicBezTo>
                  <a:pt x="1032516" y="2206363"/>
                  <a:pt x="1023754" y="2250557"/>
                  <a:pt x="1000125" y="2286000"/>
                </a:cubicBezTo>
                <a:cubicBezTo>
                  <a:pt x="938703" y="2378133"/>
                  <a:pt x="894716" y="2438717"/>
                  <a:pt x="800100" y="2486025"/>
                </a:cubicBezTo>
                <a:cubicBezTo>
                  <a:pt x="773159" y="2499495"/>
                  <a:pt x="742950" y="2505075"/>
                  <a:pt x="714375" y="2514600"/>
                </a:cubicBezTo>
                <a:cubicBezTo>
                  <a:pt x="703216" y="2548078"/>
                  <a:pt x="642120" y="2758305"/>
                  <a:pt x="600075" y="2800350"/>
                </a:cubicBezTo>
                <a:cubicBezTo>
                  <a:pt x="569954" y="2830471"/>
                  <a:pt x="523875" y="2838450"/>
                  <a:pt x="485775" y="2857500"/>
                </a:cubicBezTo>
                <a:cubicBezTo>
                  <a:pt x="466725" y="2905125"/>
                  <a:pt x="458439" y="2958636"/>
                  <a:pt x="428625" y="3000375"/>
                </a:cubicBezTo>
                <a:cubicBezTo>
                  <a:pt x="385726" y="3060434"/>
                  <a:pt x="289877" y="3070781"/>
                  <a:pt x="228600" y="3086100"/>
                </a:cubicBezTo>
                <a:cubicBezTo>
                  <a:pt x="138034" y="3221949"/>
                  <a:pt x="182310" y="3139244"/>
                  <a:pt x="114300" y="3343275"/>
                </a:cubicBezTo>
                <a:lnTo>
                  <a:pt x="85725" y="3429000"/>
                </a:lnTo>
                <a:cubicBezTo>
                  <a:pt x="95250" y="3657600"/>
                  <a:pt x="131202" y="3886627"/>
                  <a:pt x="114300" y="4114800"/>
                </a:cubicBezTo>
                <a:cubicBezTo>
                  <a:pt x="111315" y="4155101"/>
                  <a:pt x="46647" y="4164380"/>
                  <a:pt x="28575" y="4200525"/>
                </a:cubicBezTo>
                <a:cubicBezTo>
                  <a:pt x="6855" y="4243966"/>
                  <a:pt x="9525" y="4295775"/>
                  <a:pt x="0" y="4343400"/>
                </a:cubicBezTo>
                <a:cubicBezTo>
                  <a:pt x="9525" y="4448175"/>
                  <a:pt x="14670" y="4553441"/>
                  <a:pt x="28575" y="4657725"/>
                </a:cubicBezTo>
                <a:cubicBezTo>
                  <a:pt x="33765" y="4696653"/>
                  <a:pt x="37665" y="4737927"/>
                  <a:pt x="57150" y="4772025"/>
                </a:cubicBezTo>
                <a:cubicBezTo>
                  <a:pt x="77200" y="4807112"/>
                  <a:pt x="114300" y="4829175"/>
                  <a:pt x="142875" y="4857750"/>
                </a:cubicBezTo>
                <a:cubicBezTo>
                  <a:pt x="232205" y="5215070"/>
                  <a:pt x="118037" y="4770816"/>
                  <a:pt x="200025" y="5057775"/>
                </a:cubicBezTo>
                <a:cubicBezTo>
                  <a:pt x="271786" y="5308937"/>
                  <a:pt x="188662" y="5052261"/>
                  <a:pt x="257175" y="5257800"/>
                </a:cubicBezTo>
                <a:cubicBezTo>
                  <a:pt x="276225" y="5381625"/>
                  <a:pt x="291237" y="5506139"/>
                  <a:pt x="314325" y="5629275"/>
                </a:cubicBezTo>
                <a:cubicBezTo>
                  <a:pt x="319876" y="5658880"/>
                  <a:pt x="336993" y="5685464"/>
                  <a:pt x="342900" y="5715000"/>
                </a:cubicBezTo>
                <a:cubicBezTo>
                  <a:pt x="356109" y="5781044"/>
                  <a:pt x="360402" y="5848589"/>
                  <a:pt x="371475" y="5915025"/>
                </a:cubicBezTo>
                <a:cubicBezTo>
                  <a:pt x="379460" y="5962932"/>
                  <a:pt x="375953" y="6015731"/>
                  <a:pt x="400050" y="6057900"/>
                </a:cubicBezTo>
                <a:cubicBezTo>
                  <a:pt x="449924" y="6145179"/>
                  <a:pt x="674739" y="6138670"/>
                  <a:pt x="714375" y="6143625"/>
                </a:cubicBezTo>
                <a:cubicBezTo>
                  <a:pt x="742950" y="6153150"/>
                  <a:pt x="771525" y="6181725"/>
                  <a:pt x="800100" y="6172200"/>
                </a:cubicBezTo>
                <a:cubicBezTo>
                  <a:pt x="838437" y="6159421"/>
                  <a:pt x="852201" y="6108891"/>
                  <a:pt x="885825" y="6086475"/>
                </a:cubicBezTo>
                <a:cubicBezTo>
                  <a:pt x="910887" y="6069767"/>
                  <a:pt x="942975" y="6067425"/>
                  <a:pt x="971550" y="6057900"/>
                </a:cubicBezTo>
                <a:cubicBezTo>
                  <a:pt x="988790" y="6032041"/>
                  <a:pt x="1077755" y="5886450"/>
                  <a:pt x="1114425" y="5886450"/>
                </a:cubicBezTo>
                <a:cubicBezTo>
                  <a:pt x="1468007" y="5886450"/>
                  <a:pt x="2171700" y="5972175"/>
                  <a:pt x="2171700" y="5972175"/>
                </a:cubicBezTo>
                <a:cubicBezTo>
                  <a:pt x="2266950" y="5953125"/>
                  <a:pt x="2367786" y="5952385"/>
                  <a:pt x="2457450" y="5915025"/>
                </a:cubicBezTo>
                <a:cubicBezTo>
                  <a:pt x="2529715" y="5884915"/>
                  <a:pt x="2505137" y="5791123"/>
                  <a:pt x="2543175" y="5743575"/>
                </a:cubicBezTo>
                <a:cubicBezTo>
                  <a:pt x="2564629" y="5716758"/>
                  <a:pt x="2600325" y="5705475"/>
                  <a:pt x="2628900" y="5686425"/>
                </a:cubicBezTo>
                <a:cubicBezTo>
                  <a:pt x="2647950" y="5657850"/>
                  <a:pt x="2659233" y="5622154"/>
                  <a:pt x="2686050" y="5600700"/>
                </a:cubicBezTo>
                <a:cubicBezTo>
                  <a:pt x="2709570" y="5581884"/>
                  <a:pt x="2741654" y="5572125"/>
                  <a:pt x="2771775" y="5572125"/>
                </a:cubicBezTo>
                <a:cubicBezTo>
                  <a:pt x="2886471" y="5572125"/>
                  <a:pt x="3000375" y="5591175"/>
                  <a:pt x="3114675" y="5600700"/>
                </a:cubicBezTo>
                <a:cubicBezTo>
                  <a:pt x="3333750" y="5581650"/>
                  <a:pt x="3616406" y="5699044"/>
                  <a:pt x="3771900" y="5543550"/>
                </a:cubicBezTo>
                <a:cubicBezTo>
                  <a:pt x="3885395" y="5430055"/>
                  <a:pt x="3818420" y="5467626"/>
                  <a:pt x="3971925" y="5429250"/>
                </a:cubicBezTo>
                <a:cubicBezTo>
                  <a:pt x="3990975" y="5391150"/>
                  <a:pt x="4029075" y="5357547"/>
                  <a:pt x="4029075" y="5314950"/>
                </a:cubicBezTo>
                <a:cubicBezTo>
                  <a:pt x="4029075" y="5254709"/>
                  <a:pt x="3971925" y="5143500"/>
                  <a:pt x="3971925" y="5143500"/>
                </a:cubicBezTo>
                <a:cubicBezTo>
                  <a:pt x="3981450" y="5076825"/>
                  <a:pt x="3985355" y="5009102"/>
                  <a:pt x="4000500" y="4943475"/>
                </a:cubicBezTo>
                <a:cubicBezTo>
                  <a:pt x="4014046" y="4884776"/>
                  <a:pt x="4007526" y="4805441"/>
                  <a:pt x="4057650" y="4772025"/>
                </a:cubicBezTo>
                <a:cubicBezTo>
                  <a:pt x="4270489" y="4630132"/>
                  <a:pt x="4009082" y="4812498"/>
                  <a:pt x="4229100" y="4629150"/>
                </a:cubicBezTo>
                <a:cubicBezTo>
                  <a:pt x="4255483" y="4607164"/>
                  <a:pt x="4286250" y="4591050"/>
                  <a:pt x="4314825" y="4572000"/>
                </a:cubicBezTo>
                <a:cubicBezTo>
                  <a:pt x="4333875" y="4533900"/>
                  <a:pt x="4339251" y="4484970"/>
                  <a:pt x="4371975" y="4457700"/>
                </a:cubicBezTo>
                <a:cubicBezTo>
                  <a:pt x="4402145" y="4432558"/>
                  <a:pt x="4448513" y="4439914"/>
                  <a:pt x="4486275" y="4429125"/>
                </a:cubicBezTo>
                <a:cubicBezTo>
                  <a:pt x="4515237" y="4420850"/>
                  <a:pt x="4543425" y="4410075"/>
                  <a:pt x="4572000" y="4400550"/>
                </a:cubicBezTo>
                <a:cubicBezTo>
                  <a:pt x="4610100" y="4362450"/>
                  <a:pt x="4640609" y="4314807"/>
                  <a:pt x="4686300" y="4286250"/>
                </a:cubicBezTo>
                <a:cubicBezTo>
                  <a:pt x="4719603" y="4265436"/>
                  <a:pt x="4775458" y="4287845"/>
                  <a:pt x="4800600" y="4257675"/>
                </a:cubicBezTo>
                <a:cubicBezTo>
                  <a:pt x="4831693" y="4220364"/>
                  <a:pt x="4812122" y="4160276"/>
                  <a:pt x="4829175" y="4114800"/>
                </a:cubicBezTo>
                <a:cubicBezTo>
                  <a:pt x="4841234" y="4082644"/>
                  <a:pt x="4866364" y="4057021"/>
                  <a:pt x="4886325" y="4029075"/>
                </a:cubicBezTo>
                <a:cubicBezTo>
                  <a:pt x="4914006" y="3990321"/>
                  <a:pt x="4938374" y="3948451"/>
                  <a:pt x="4972050" y="3914775"/>
                </a:cubicBezTo>
                <a:cubicBezTo>
                  <a:pt x="4996334" y="3890491"/>
                  <a:pt x="5031392" y="3879611"/>
                  <a:pt x="5057775" y="3857625"/>
                </a:cubicBezTo>
                <a:cubicBezTo>
                  <a:pt x="5088820" y="3831754"/>
                  <a:pt x="5114925" y="3800475"/>
                  <a:pt x="5143500" y="3771900"/>
                </a:cubicBezTo>
                <a:cubicBezTo>
                  <a:pt x="5133975" y="3724275"/>
                  <a:pt x="5101582" y="3675724"/>
                  <a:pt x="5114925" y="3629025"/>
                </a:cubicBezTo>
                <a:cubicBezTo>
                  <a:pt x="5124360" y="3596004"/>
                  <a:pt x="5176366" y="3596159"/>
                  <a:pt x="5200650" y="3571875"/>
                </a:cubicBezTo>
                <a:cubicBezTo>
                  <a:pt x="5243776" y="3528749"/>
                  <a:pt x="5276850" y="3476625"/>
                  <a:pt x="5314950" y="3429000"/>
                </a:cubicBezTo>
                <a:cubicBezTo>
                  <a:pt x="5324475" y="3390900"/>
                  <a:pt x="5335006" y="3353037"/>
                  <a:pt x="5343525" y="3314700"/>
                </a:cubicBezTo>
                <a:cubicBezTo>
                  <a:pt x="5354061" y="3267288"/>
                  <a:pt x="5353420" y="3216657"/>
                  <a:pt x="5372100" y="3171825"/>
                </a:cubicBezTo>
                <a:cubicBezTo>
                  <a:pt x="5401636" y="3100939"/>
                  <a:pt x="5448300" y="3038475"/>
                  <a:pt x="5486400" y="2971800"/>
                </a:cubicBezTo>
                <a:cubicBezTo>
                  <a:pt x="5240132" y="2787099"/>
                  <a:pt x="5421292" y="2972864"/>
                  <a:pt x="5400675" y="2457450"/>
                </a:cubicBezTo>
                <a:cubicBezTo>
                  <a:pt x="5396793" y="2360391"/>
                  <a:pt x="5343525" y="2171700"/>
                  <a:pt x="5343525" y="2171700"/>
                </a:cubicBezTo>
                <a:cubicBezTo>
                  <a:pt x="5334000" y="1971675"/>
                  <a:pt x="5347871" y="1769152"/>
                  <a:pt x="5314950" y="1571625"/>
                </a:cubicBezTo>
                <a:cubicBezTo>
                  <a:pt x="5308306" y="1531764"/>
                  <a:pt x="5251641" y="1519524"/>
                  <a:pt x="5229225" y="1485900"/>
                </a:cubicBezTo>
                <a:cubicBezTo>
                  <a:pt x="5212517" y="1460838"/>
                  <a:pt x="5215594" y="1426327"/>
                  <a:pt x="5200650" y="1400175"/>
                </a:cubicBezTo>
                <a:cubicBezTo>
                  <a:pt x="5177021" y="1358825"/>
                  <a:pt x="5143500" y="1323975"/>
                  <a:pt x="5114925" y="1285875"/>
                </a:cubicBezTo>
                <a:cubicBezTo>
                  <a:pt x="5105400" y="1257300"/>
                  <a:pt x="5099820" y="1227091"/>
                  <a:pt x="5086350" y="1200150"/>
                </a:cubicBezTo>
                <a:cubicBezTo>
                  <a:pt x="5042831" y="1113112"/>
                  <a:pt x="4985206" y="1070431"/>
                  <a:pt x="4914900" y="1000125"/>
                </a:cubicBezTo>
                <a:cubicBezTo>
                  <a:pt x="4881731" y="867448"/>
                  <a:pt x="4890663" y="881297"/>
                  <a:pt x="4829175" y="742950"/>
                </a:cubicBezTo>
                <a:cubicBezTo>
                  <a:pt x="4811875" y="704024"/>
                  <a:pt x="4799295" y="661374"/>
                  <a:pt x="4772025" y="628650"/>
                </a:cubicBezTo>
                <a:cubicBezTo>
                  <a:pt x="4750039" y="602267"/>
                  <a:pt x="4714875" y="590550"/>
                  <a:pt x="4686300" y="571500"/>
                </a:cubicBezTo>
                <a:cubicBezTo>
                  <a:pt x="4667250" y="514350"/>
                  <a:pt x="4686300" y="419100"/>
                  <a:pt x="4629150" y="400050"/>
                </a:cubicBezTo>
                <a:cubicBezTo>
                  <a:pt x="4518734" y="363245"/>
                  <a:pt x="4538479" y="365888"/>
                  <a:pt x="4400550" y="342900"/>
                </a:cubicBezTo>
                <a:cubicBezTo>
                  <a:pt x="4334114" y="331827"/>
                  <a:pt x="4552950" y="266700"/>
                  <a:pt x="4200525" y="314325"/>
                </a:cubicBezTo>
                <a:lnTo>
                  <a:pt x="2286000" y="0"/>
                </a:lnTo>
                <a:close/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CAECE6E-D5C4-4BD4-AEEB-0E8FB9FDEAA5}"/>
              </a:ext>
            </a:extLst>
          </p:cNvPr>
          <p:cNvSpPr txBox="1"/>
          <p:nvPr/>
        </p:nvSpPr>
        <p:spPr>
          <a:xfrm>
            <a:off x="1236369" y="2705826"/>
            <a:ext cx="734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chemeClr val="accent4"/>
                </a:solidFill>
              </a:rPr>
              <a:t>Example</a:t>
            </a:r>
            <a:r>
              <a:rPr lang="it-IT" i="1" dirty="0">
                <a:solidFill>
                  <a:schemeClr val="accent4"/>
                </a:solidFill>
              </a:rPr>
              <a:t> of k-center </a:t>
            </a:r>
            <a:r>
              <a:rPr lang="it-IT" i="1" dirty="0" err="1">
                <a:solidFill>
                  <a:schemeClr val="accent4"/>
                </a:solidFill>
              </a:rPr>
              <a:t>clustering</a:t>
            </a:r>
            <a:r>
              <a:rPr lang="it-IT" i="1" dirty="0">
                <a:solidFill>
                  <a:schemeClr val="accent4"/>
                </a:solidFill>
              </a:rPr>
              <a:t> over a Twitter </a:t>
            </a:r>
            <a:r>
              <a:rPr lang="it-IT" i="1" dirty="0" err="1">
                <a:solidFill>
                  <a:schemeClr val="accent4"/>
                </a:solidFill>
              </a:rPr>
              <a:t>conversation</a:t>
            </a:r>
            <a:r>
              <a:rPr lang="it-IT" i="1" dirty="0">
                <a:solidFill>
                  <a:schemeClr val="accent4"/>
                </a:solidFill>
              </a:rPr>
              <a:t> network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9675452-9608-4AF0-8516-6F28FC2B77F4}"/>
              </a:ext>
            </a:extLst>
          </p:cNvPr>
          <p:cNvCxnSpPr>
            <a:cxnSpLocks/>
          </p:cNvCxnSpPr>
          <p:nvPr/>
        </p:nvCxnSpPr>
        <p:spPr>
          <a:xfrm flipV="1">
            <a:off x="13088983" y="2466109"/>
            <a:ext cx="4237539" cy="1680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BFEA10-BC34-4ED1-B765-40DA79A0BB42}"/>
              </a:ext>
            </a:extLst>
          </p:cNvPr>
          <p:cNvSpPr txBox="1"/>
          <p:nvPr/>
        </p:nvSpPr>
        <p:spPr>
          <a:xfrm>
            <a:off x="17326522" y="1959124"/>
            <a:ext cx="1005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3"/>
                </a:solidFill>
              </a:rPr>
              <a:t>C1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A7E5106-30DE-4A2F-8AF6-6D210E91FD16}"/>
              </a:ext>
            </a:extLst>
          </p:cNvPr>
          <p:cNvCxnSpPr>
            <a:cxnSpLocks/>
          </p:cNvCxnSpPr>
          <p:nvPr/>
        </p:nvCxnSpPr>
        <p:spPr>
          <a:xfrm flipH="1" flipV="1">
            <a:off x="3685312" y="7370591"/>
            <a:ext cx="2598072" cy="3302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ED05257-A20B-4078-8E2F-74C52715BCDB}"/>
              </a:ext>
            </a:extLst>
          </p:cNvPr>
          <p:cNvSpPr txBox="1"/>
          <p:nvPr/>
        </p:nvSpPr>
        <p:spPr>
          <a:xfrm>
            <a:off x="3240658" y="6708846"/>
            <a:ext cx="121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3"/>
                </a:solidFill>
              </a:rPr>
              <a:t>C2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F70BF4A-B9B8-422E-B77F-8CBBE8D7254D}"/>
              </a:ext>
            </a:extLst>
          </p:cNvPr>
          <p:cNvCxnSpPr>
            <a:cxnSpLocks/>
          </p:cNvCxnSpPr>
          <p:nvPr/>
        </p:nvCxnSpPr>
        <p:spPr>
          <a:xfrm flipV="1">
            <a:off x="18416587" y="7658100"/>
            <a:ext cx="2908192" cy="3359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A96933D-8B0B-4E84-9ED9-F67CC183EBA6}"/>
              </a:ext>
            </a:extLst>
          </p:cNvPr>
          <p:cNvSpPr txBox="1"/>
          <p:nvPr/>
        </p:nvSpPr>
        <p:spPr>
          <a:xfrm>
            <a:off x="21365942" y="7047425"/>
            <a:ext cx="109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3"/>
                </a:solidFill>
              </a:rPr>
              <a:t>C3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4C09FF33-8D9A-4A89-B9D4-462BBA735501}"/>
              </a:ext>
            </a:extLst>
          </p:cNvPr>
          <p:cNvCxnSpPr/>
          <p:nvPr/>
        </p:nvCxnSpPr>
        <p:spPr>
          <a:xfrm flipH="1" flipV="1">
            <a:off x="7148945" y="5971216"/>
            <a:ext cx="3685310" cy="305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FA9F77A-7BBA-4D1E-9B4E-7BBB1E3E1E3C}"/>
              </a:ext>
            </a:extLst>
          </p:cNvPr>
          <p:cNvSpPr txBox="1"/>
          <p:nvPr/>
        </p:nvSpPr>
        <p:spPr>
          <a:xfrm>
            <a:off x="6505360" y="5400675"/>
            <a:ext cx="732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3"/>
                </a:solidFill>
              </a:rPr>
              <a:t>C4</a:t>
            </a:r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13B4B330-FDA4-4BD8-A558-BA384EC983F5}"/>
              </a:ext>
            </a:extLst>
          </p:cNvPr>
          <p:cNvCxnSpPr>
            <a:cxnSpLocks/>
          </p:cNvCxnSpPr>
          <p:nvPr/>
        </p:nvCxnSpPr>
        <p:spPr>
          <a:xfrm flipV="1">
            <a:off x="17562708" y="3906155"/>
            <a:ext cx="1556565" cy="215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6FF75E0E-44D4-4997-8E68-4A07CCD229E4}"/>
              </a:ext>
            </a:extLst>
          </p:cNvPr>
          <p:cNvSpPr txBox="1"/>
          <p:nvPr/>
        </p:nvSpPr>
        <p:spPr>
          <a:xfrm>
            <a:off x="19064760" y="3363637"/>
            <a:ext cx="75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3"/>
                </a:solidFill>
              </a:rPr>
              <a:t>C5</a:t>
            </a:r>
          </a:p>
        </p:txBody>
      </p:sp>
    </p:spTree>
    <p:extLst>
      <p:ext uri="{BB962C8B-B14F-4D97-AF65-F5344CB8AC3E}">
        <p14:creationId xmlns:p14="http://schemas.microsoft.com/office/powerpoint/2010/main" val="27006620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5899843" y="608817"/>
            <a:ext cx="126063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Issues with the </a:t>
            </a:r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Twitter </a:t>
            </a:r>
            <a:r>
              <a:rPr lang="en-US" sz="8000" dirty="0" err="1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fdw</a:t>
            </a:r>
            <a:endParaRPr lang="en-US" sz="8000" dirty="0">
              <a:solidFill>
                <a:schemeClr val="accent4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3" name="Immagine 2" descr="Ritaglio schermata">
            <a:extLst>
              <a:ext uri="{FF2B5EF4-FFF2-40B4-BE49-F238E27FC236}">
                <a16:creationId xmlns:a16="http://schemas.microsoft.com/office/drawing/2014/main" id="{B6FD5406-6A26-43CF-B1C9-A29BDAC18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t="2475" r="1688"/>
          <a:stretch/>
        </p:blipFill>
        <p:spPr>
          <a:xfrm>
            <a:off x="1230986" y="2632362"/>
            <a:ext cx="22210906" cy="95319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D244724-5447-4083-92AC-577147F7B894}"/>
              </a:ext>
            </a:extLst>
          </p:cNvPr>
          <p:cNvSpPr/>
          <p:nvPr/>
        </p:nvSpPr>
        <p:spPr>
          <a:xfrm>
            <a:off x="1061854" y="9725891"/>
            <a:ext cx="22282313" cy="627411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0139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5899843" y="608817"/>
            <a:ext cx="126063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Issues with the </a:t>
            </a:r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Twitter </a:t>
            </a:r>
            <a:r>
              <a:rPr lang="en-US" sz="8000" dirty="0" err="1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fdw</a:t>
            </a:r>
            <a:endParaRPr lang="en-US" sz="8000" dirty="0">
              <a:solidFill>
                <a:schemeClr val="accent4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6" name="Immagine 5" descr="Ritaglio schermata">
            <a:extLst>
              <a:ext uri="{FF2B5EF4-FFF2-40B4-BE49-F238E27FC236}">
                <a16:creationId xmlns:a16="http://schemas.microsoft.com/office/drawing/2014/main" id="{BB5A330D-BA77-4C8D-8EBA-6EFD4DD30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96" y="2593976"/>
            <a:ext cx="20234030" cy="106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02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6041232" y="902914"/>
            <a:ext cx="126063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Issues with the </a:t>
            </a:r>
            <a:r>
              <a:rPr lang="en-US" sz="8000" dirty="0">
                <a:solidFill>
                  <a:schemeClr val="accent2"/>
                </a:solidFill>
                <a:latin typeface="Raleway" charset="0"/>
                <a:ea typeface="Raleway" charset="0"/>
                <a:cs typeface="Raleway" charset="0"/>
              </a:rPr>
              <a:t>Twitter </a:t>
            </a:r>
            <a:r>
              <a:rPr lang="en-US" sz="8000" dirty="0" err="1">
                <a:solidFill>
                  <a:schemeClr val="accent4"/>
                </a:solidFill>
                <a:latin typeface="Raleway" charset="0"/>
                <a:ea typeface="Raleway" charset="0"/>
                <a:cs typeface="Raleway" charset="0"/>
              </a:rPr>
              <a:t>fdw</a:t>
            </a:r>
            <a:endParaRPr lang="en-US" sz="8000" dirty="0">
              <a:solidFill>
                <a:schemeClr val="accent4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34FA48-A7EE-4FFB-8392-D02FCEAC8D18}"/>
              </a:ext>
            </a:extLst>
          </p:cNvPr>
          <p:cNvSpPr txBox="1"/>
          <p:nvPr/>
        </p:nvSpPr>
        <p:spPr>
          <a:xfrm>
            <a:off x="1463040" y="3291840"/>
            <a:ext cx="2176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096F48-C365-4512-B06D-B2FDDF82CE79}"/>
              </a:ext>
            </a:extLst>
          </p:cNvPr>
          <p:cNvSpPr txBox="1"/>
          <p:nvPr/>
        </p:nvSpPr>
        <p:spPr>
          <a:xfrm>
            <a:off x="1463040" y="3615005"/>
            <a:ext cx="22305027" cy="657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4"/>
                </a:solidFill>
              </a:rPr>
              <a:t>The last stable version dates back to 2012/06/02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4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4"/>
                </a:solidFill>
              </a:rPr>
              <a:t>We were able to install </a:t>
            </a:r>
            <a:r>
              <a:rPr lang="en-US" sz="4800" dirty="0" err="1">
                <a:solidFill>
                  <a:schemeClr val="accent4"/>
                </a:solidFill>
              </a:rPr>
              <a:t>Twitter_fdw</a:t>
            </a:r>
            <a:r>
              <a:rPr lang="en-US" sz="4800" dirty="0">
                <a:solidFill>
                  <a:schemeClr val="accent4"/>
                </a:solidFill>
              </a:rPr>
              <a:t> only for the version 9.1 of </a:t>
            </a:r>
            <a:r>
              <a:rPr lang="en-US" sz="4800" dirty="0" err="1">
                <a:solidFill>
                  <a:schemeClr val="accent4"/>
                </a:solidFill>
              </a:rPr>
              <a:t>Postgre</a:t>
            </a:r>
            <a:r>
              <a:rPr lang="en-US" sz="4800" dirty="0">
                <a:solidFill>
                  <a:schemeClr val="accent4"/>
                </a:solidFill>
              </a:rPr>
              <a:t> SQL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4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accent4"/>
                </a:solidFill>
              </a:rPr>
              <a:t>Twitter_fdw</a:t>
            </a:r>
            <a:r>
              <a:rPr lang="en-US" sz="4800" dirty="0">
                <a:solidFill>
                  <a:schemeClr val="accent4"/>
                </a:solidFill>
              </a:rPr>
              <a:t> does not work with the 9.1 version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4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4"/>
                </a:solidFill>
              </a:rPr>
              <a:t>Compatibility problems with version 1.1 of the Twitter API  </a:t>
            </a:r>
          </a:p>
          <a:p>
            <a:pPr algn="ctr"/>
            <a:endParaRPr lang="it-IT" sz="4800" dirty="0"/>
          </a:p>
          <a:p>
            <a:pPr algn="ctr"/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262E817-FF4A-4703-9633-BEC65E116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22" y="10187601"/>
            <a:ext cx="6794269" cy="289922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4C673AA-F1DD-4A29-ACD9-5A44CCBE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745" y="10187601"/>
            <a:ext cx="5908485" cy="27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92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Atitlan - Blue - Light">
      <a:dk1>
        <a:srgbClr val="A1A1A1"/>
      </a:dk1>
      <a:lt1>
        <a:sysClr val="window" lastClr="FFFFFF"/>
      </a:lt1>
      <a:dk2>
        <a:srgbClr val="30C0D4"/>
      </a:dk2>
      <a:lt2>
        <a:srgbClr val="FFFFFF"/>
      </a:lt2>
      <a:accent1>
        <a:srgbClr val="2F2F2F"/>
      </a:accent1>
      <a:accent2>
        <a:srgbClr val="30C0D4"/>
      </a:accent2>
      <a:accent3>
        <a:srgbClr val="8B8B8B"/>
      </a:accent3>
      <a:accent4>
        <a:srgbClr val="555555"/>
      </a:accent4>
      <a:accent5>
        <a:srgbClr val="C6C6C6"/>
      </a:accent5>
      <a:accent6>
        <a:srgbClr val="A1A1A1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10444</TotalTime>
  <Words>1598</Words>
  <Application>Microsoft Office PowerPoint</Application>
  <PresentationFormat>Personalizzato</PresentationFormat>
  <Paragraphs>333</Paragraphs>
  <Slides>32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7" baseType="lpstr">
      <vt:lpstr>SimSun</vt:lpstr>
      <vt:lpstr>Arial</vt:lpstr>
      <vt:lpstr>Cambria Math</vt:lpstr>
      <vt:lpstr>Gill Sans</vt:lpstr>
      <vt:lpstr>Lato</vt:lpstr>
      <vt:lpstr>Lato Light</vt:lpstr>
      <vt:lpstr>Open Sans</vt:lpstr>
      <vt:lpstr>Open Sans Light</vt:lpstr>
      <vt:lpstr>Raleway</vt:lpstr>
      <vt:lpstr>Raleway Black</vt:lpstr>
      <vt:lpstr>Raleway Light</vt:lpstr>
      <vt:lpstr>Raleway Regular</vt:lpstr>
      <vt:lpstr>Source Sans Pro Light</vt:lpstr>
      <vt:lpstr>Wingdings</vt:lpstr>
      <vt:lpstr>Default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Alessandro Ciresola</dc:creator>
  <cp:keywords/>
  <dc:description/>
  <cp:lastModifiedBy>Alessandro Ciresola</cp:lastModifiedBy>
  <cp:revision>1710</cp:revision>
  <dcterms:created xsi:type="dcterms:W3CDTF">2014-11-12T21:47:38Z</dcterms:created>
  <dcterms:modified xsi:type="dcterms:W3CDTF">2017-07-10T16:07:37Z</dcterms:modified>
  <cp:category/>
</cp:coreProperties>
</file>